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3" r:id="rId2"/>
    <p:sldId id="264" r:id="rId3"/>
    <p:sldId id="256" r:id="rId4"/>
    <p:sldId id="257" r:id="rId5"/>
    <p:sldId id="258" r:id="rId6"/>
    <p:sldId id="260" r:id="rId7"/>
    <p:sldId id="259"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8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8CACE9-2105-445B-96EE-C18CE0ECB80C}" type="datetimeFigureOut">
              <a:rPr lang="en-GB" smtClean="0"/>
              <a:pPr/>
              <a:t>19/01/2020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C7B9A8-72AD-47D0-B824-1707906A86BD}" type="slidenum">
              <a:rPr lang="en-GB" smtClean="0"/>
              <a:pPr/>
              <a:t>‹#›</a:t>
            </a:fld>
            <a:endParaRPr lang="en-GB"/>
          </a:p>
        </p:txBody>
      </p:sp>
    </p:spTree>
    <p:extLst>
      <p:ext uri="{BB962C8B-B14F-4D97-AF65-F5344CB8AC3E}">
        <p14:creationId xmlns:p14="http://schemas.microsoft.com/office/powerpoint/2010/main" xmlns="" val="1160237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C112335A-1866-4EA6-85B1-2A5607BA2E75}" type="slidenum">
              <a:rPr lang="en-GB" altLang="en-US"/>
              <a:pPr algn="r"/>
              <a:t>4</a:t>
            </a:fld>
            <a:endParaRPr lang="en-GB" altLang="en-US"/>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xmlns="" val="2218425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F819158C-8222-48EB-80D2-57061E08030E}" type="slidenum">
              <a:rPr lang="en-GB" altLang="en-US"/>
              <a:pPr algn="r"/>
              <a:t>5</a:t>
            </a:fld>
            <a:endParaRPr lang="en-GB" altLang="en-US"/>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xmlns="" val="72041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8EAC1E5C-5CBE-407B-85B0-F729F68400CE}" type="slidenum">
              <a:rPr lang="en-GB" altLang="en-US"/>
              <a:pPr algn="r"/>
              <a:t>8</a:t>
            </a:fld>
            <a:endParaRPr lang="en-GB"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xmlns="" val="831166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796071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3260589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22124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3006010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2213156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3551662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1903103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1231646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3551103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3681139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E684ADB-4B3A-412F-AC55-2CEB7DA783A9}" type="datetimeFigureOut">
              <a:rPr lang="en-GB" smtClean="0"/>
              <a:pPr/>
              <a:t>19/01/2020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3390683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609600" y="1600200"/>
            <a:ext cx="5384800" cy="21859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609600" y="3938589"/>
            <a:ext cx="5384800" cy="21875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6197600" y="3938589"/>
            <a:ext cx="5384800" cy="21875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9" name="Rectangle 6"/>
          <p:cNvSpPr>
            <a:spLocks noGrp="1" noChangeArrowheads="1"/>
          </p:cNvSpPr>
          <p:nvPr>
            <p:ph type="sldNum" sz="quarter" idx="12"/>
          </p:nvPr>
        </p:nvSpPr>
        <p:spPr>
          <a:ln/>
        </p:spPr>
        <p:txBody>
          <a:bodyPr/>
          <a:lstStyle>
            <a:lvl1pPr>
              <a:defRPr/>
            </a:lvl1pPr>
          </a:lstStyle>
          <a:p>
            <a:pPr>
              <a:defRPr/>
            </a:pPr>
            <a:fld id="{7F562DB7-3928-48A0-A478-F4F201B521F2}" type="slidenum">
              <a:rPr lang="en-GB" altLang="en-US"/>
              <a:pPr>
                <a:defRPr/>
              </a:pPr>
              <a:t>‹#›</a:t>
            </a:fld>
            <a:endParaRPr lang="en-GB" altLang="en-US"/>
          </a:p>
        </p:txBody>
      </p:sp>
    </p:spTree>
    <p:extLst>
      <p:ext uri="{BB962C8B-B14F-4D97-AF65-F5344CB8AC3E}">
        <p14:creationId xmlns:p14="http://schemas.microsoft.com/office/powerpoint/2010/main" xmlns="" val="665903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84ADB-4B3A-412F-AC55-2CEB7DA783A9}" type="datetimeFigureOut">
              <a:rPr lang="en-GB" smtClean="0"/>
              <a:pPr/>
              <a:t>19/01/2020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5CF6B6-07E5-43AC-8208-434ACBFF6B6A}" type="slidenum">
              <a:rPr lang="en-GB" smtClean="0"/>
              <a:pPr/>
              <a:t>‹#›</a:t>
            </a:fld>
            <a:endParaRPr lang="en-GB"/>
          </a:p>
        </p:txBody>
      </p:sp>
    </p:spTree>
    <p:extLst>
      <p:ext uri="{BB962C8B-B14F-4D97-AF65-F5344CB8AC3E}">
        <p14:creationId xmlns:p14="http://schemas.microsoft.com/office/powerpoint/2010/main" xmlns="" val="3530443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503" y="0"/>
            <a:ext cx="9595263" cy="6740307"/>
          </a:xfrm>
          <a:prstGeom prst="rect">
            <a:avLst/>
          </a:prstGeom>
        </p:spPr>
        <p:txBody>
          <a:bodyPr wrap="square">
            <a:spAutoFit/>
          </a:bodyPr>
          <a:lstStyle/>
          <a:p>
            <a:r>
              <a:rPr lang="en-GB" b="1" dirty="0" smtClean="0"/>
              <a:t>Knowledge Quiz Time – What are the Key words </a:t>
            </a:r>
          </a:p>
          <a:p>
            <a:pPr marL="342900" indent="-342900">
              <a:buFont typeface="+mj-lt"/>
              <a:buAutoNum type="arabicPeriod"/>
            </a:pPr>
            <a:r>
              <a:rPr lang="en-GB" b="1" dirty="0" smtClean="0"/>
              <a:t>Archers </a:t>
            </a:r>
            <a:r>
              <a:rPr lang="en-GB" b="1" dirty="0"/>
              <a:t>are the most useful of Saxon Peasant. Skilled in the use of the bow they can help defend your castle by shooting your enemies from far away .Although they are not very skilled in hand to hand combat.</a:t>
            </a:r>
          </a:p>
          <a:p>
            <a:pPr marL="342900" indent="-342900">
              <a:buFont typeface="+mj-lt"/>
              <a:buAutoNum type="arabicPeriod"/>
            </a:pPr>
            <a:r>
              <a:rPr lang="en-GB" b="1" dirty="0" smtClean="0"/>
              <a:t>Saxon </a:t>
            </a:r>
            <a:r>
              <a:rPr lang="en-GB" b="1" dirty="0"/>
              <a:t>peasants don’t make the greatest soldiers, but fortunately they don’t cost very much and they definitely cost less than hiring a Norman man-at-arms. He’s okay using an axe or a spear, but he can do alright in a desperate situation.</a:t>
            </a:r>
            <a:r>
              <a:rPr lang="en-GB" b="1" u="sng" dirty="0"/>
              <a:t> </a:t>
            </a:r>
          </a:p>
          <a:p>
            <a:pPr marL="342900" indent="-342900">
              <a:buFont typeface="+mj-lt"/>
              <a:buAutoNum type="arabicPeriod"/>
            </a:pPr>
            <a:r>
              <a:rPr lang="en-GB" b="1" dirty="0" smtClean="0"/>
              <a:t>A </a:t>
            </a:r>
            <a:r>
              <a:rPr lang="en-GB" b="1" dirty="0"/>
              <a:t>professional Norman soldier skilled with good armour able to use both a sword to deal with enemies and a crossbow and a sword. But they are expensive to train and you need to pay them.</a:t>
            </a:r>
          </a:p>
          <a:p>
            <a:pPr marL="342900" indent="-342900">
              <a:buFont typeface="+mj-lt"/>
              <a:buAutoNum type="arabicPeriod"/>
            </a:pPr>
            <a:r>
              <a:rPr lang="en-GB" b="1" dirty="0" smtClean="0"/>
              <a:t>A </a:t>
            </a:r>
            <a:r>
              <a:rPr lang="en-GB" b="1" dirty="0"/>
              <a:t>tall tower made from thick stone making it very difficult for enemies to attack the walls of your castle. It also has a fighting area on top where your archers can shoot from or a ‘</a:t>
            </a:r>
            <a:r>
              <a:rPr lang="en-GB" b="1" dirty="0" err="1"/>
              <a:t>mangonel</a:t>
            </a:r>
            <a:r>
              <a:rPr lang="en-GB" b="1" dirty="0"/>
              <a:t>’ can be mounted. </a:t>
            </a:r>
          </a:p>
          <a:p>
            <a:pPr marL="342900" indent="-342900">
              <a:buFont typeface="+mj-lt"/>
              <a:buAutoNum type="arabicPeriod"/>
            </a:pPr>
            <a:r>
              <a:rPr lang="en-GB" b="1" dirty="0" smtClean="0"/>
              <a:t>These </a:t>
            </a:r>
            <a:r>
              <a:rPr lang="en-GB" b="1" dirty="0"/>
              <a:t>small holes within the castle and tower walls allow your archers to shoot out in almost complete safety. </a:t>
            </a:r>
          </a:p>
          <a:p>
            <a:pPr marL="342900" indent="-342900">
              <a:buFont typeface="+mj-lt"/>
              <a:buAutoNum type="arabicPeriod"/>
            </a:pPr>
            <a:r>
              <a:rPr lang="en-GB" b="1" dirty="0" smtClean="0"/>
              <a:t>A </a:t>
            </a:r>
            <a:r>
              <a:rPr lang="en-GB" b="1" dirty="0"/>
              <a:t>large siege weapon that can throw a large rock a long distance to take out enemies from far away and can even take out enemy weapons that can threaten your defences.</a:t>
            </a:r>
          </a:p>
          <a:p>
            <a:pPr marL="342900" indent="-342900">
              <a:buFont typeface="+mj-lt"/>
              <a:buAutoNum type="arabicPeriod"/>
            </a:pPr>
            <a:r>
              <a:rPr lang="en-GB" b="1" dirty="0" smtClean="0"/>
              <a:t>These </a:t>
            </a:r>
            <a:r>
              <a:rPr lang="en-GB" b="1" dirty="0"/>
              <a:t>are small holes on the inside of your Gateway. If any attackers get through then your soldiers can throw rocks and even boiling water down these holes onto the attackers.</a:t>
            </a:r>
          </a:p>
          <a:p>
            <a:pPr marL="342900" indent="-342900">
              <a:buFont typeface="+mj-lt"/>
              <a:buAutoNum type="arabicPeriod"/>
            </a:pPr>
            <a:r>
              <a:rPr lang="en-GB" b="1" dirty="0" smtClean="0"/>
              <a:t>Pitch </a:t>
            </a:r>
            <a:r>
              <a:rPr lang="en-GB" b="1" dirty="0"/>
              <a:t>is an oil like liquid that after being heated can be poured on any attacking soldiers. Boiling pitch is particularly nasty as it sticks to the enemies skin as it burns! It can also be poured down murder holes.</a:t>
            </a:r>
          </a:p>
          <a:p>
            <a:pPr marL="342900" indent="-342900">
              <a:buFont typeface="+mj-lt"/>
              <a:buAutoNum type="arabicPeriod"/>
            </a:pPr>
            <a:r>
              <a:rPr lang="en-GB" b="1" dirty="0" smtClean="0"/>
              <a:t>moat </a:t>
            </a:r>
            <a:r>
              <a:rPr lang="en-GB" b="1" dirty="0"/>
              <a:t>is a large ditch that surrounds the castle, often filled with water to make approaching the castle even more difficult. But digging such a big ditch means you have to hire a lot of men. </a:t>
            </a:r>
          </a:p>
        </p:txBody>
      </p:sp>
      <p:pic>
        <p:nvPicPr>
          <p:cNvPr id="3" name="Picture 2"/>
          <p:cNvPicPr>
            <a:picLocks noChangeAspect="1"/>
          </p:cNvPicPr>
          <p:nvPr/>
        </p:nvPicPr>
        <p:blipFill>
          <a:blip r:embed="rId2" cstate="print"/>
          <a:stretch>
            <a:fillRect/>
          </a:stretch>
        </p:blipFill>
        <p:spPr>
          <a:xfrm>
            <a:off x="9737766" y="160502"/>
            <a:ext cx="2310555" cy="6216547"/>
          </a:xfrm>
          <a:prstGeom prst="rect">
            <a:avLst/>
          </a:prstGeom>
        </p:spPr>
      </p:pic>
    </p:spTree>
    <p:extLst>
      <p:ext uri="{BB962C8B-B14F-4D97-AF65-F5344CB8AC3E}">
        <p14:creationId xmlns:p14="http://schemas.microsoft.com/office/powerpoint/2010/main" xmlns="" val="4276716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2294"/>
            <a:ext cx="12192000" cy="5940088"/>
          </a:xfrm>
          <a:prstGeom prst="rect">
            <a:avLst/>
          </a:prstGeom>
        </p:spPr>
        <p:txBody>
          <a:bodyPr wrap="square">
            <a:spAutoFit/>
          </a:bodyPr>
          <a:lstStyle/>
          <a:p>
            <a:pPr marL="342900" indent="-342900">
              <a:buFont typeface="+mj-lt"/>
              <a:buAutoNum type="arabicPeriod"/>
            </a:pPr>
            <a:r>
              <a:rPr lang="en-GB" sz="2000" b="1" u="sng" dirty="0" smtClean="0"/>
              <a:t>Trained </a:t>
            </a:r>
            <a:r>
              <a:rPr lang="en-GB" sz="2000" b="1" u="sng" dirty="0" err="1" smtClean="0"/>
              <a:t>Archer:</a:t>
            </a:r>
            <a:r>
              <a:rPr lang="en-GB" sz="2000" dirty="0" err="1" smtClean="0"/>
              <a:t>Archers</a:t>
            </a:r>
            <a:r>
              <a:rPr lang="en-GB" sz="2000" dirty="0" smtClean="0"/>
              <a:t> </a:t>
            </a:r>
            <a:r>
              <a:rPr lang="en-GB" sz="2000" dirty="0"/>
              <a:t>are the most useful of Saxon Peasant. Skilled in the use of the bow they can help defend your castle by shooting your enemies from far away .Although they are not very skilled in hand to hand </a:t>
            </a:r>
            <a:r>
              <a:rPr lang="en-GB" sz="2000" dirty="0" smtClean="0"/>
              <a:t>combat.</a:t>
            </a:r>
          </a:p>
          <a:p>
            <a:pPr marL="342900" indent="-342900">
              <a:buFont typeface="+mj-lt"/>
              <a:buAutoNum type="arabicPeriod"/>
            </a:pPr>
            <a:r>
              <a:rPr lang="en-GB" sz="2000" b="1" u="sng" dirty="0" smtClean="0"/>
              <a:t>Peasant </a:t>
            </a:r>
            <a:r>
              <a:rPr lang="en-GB" sz="2000" b="1" u="sng" dirty="0" err="1" smtClean="0"/>
              <a:t>Soldier</a:t>
            </a:r>
            <a:r>
              <a:rPr lang="en-GB" sz="2000" dirty="0" err="1" smtClean="0"/>
              <a:t>Saxon</a:t>
            </a:r>
            <a:r>
              <a:rPr lang="en-GB" sz="2000" dirty="0" smtClean="0"/>
              <a:t> </a:t>
            </a:r>
            <a:r>
              <a:rPr lang="en-GB" sz="2000" dirty="0"/>
              <a:t>peasants don’t make the greatest soldiers, but fortunately they don’t cost very much and they definitely cost less than hiring a Norman man-at-arms. He’s okay using an axe or a spear, but he can do alright in a desperate situation.</a:t>
            </a:r>
            <a:r>
              <a:rPr lang="en-GB" sz="2000" b="1" u="sng" dirty="0"/>
              <a:t> </a:t>
            </a:r>
            <a:endParaRPr lang="en-GB" sz="2000" b="1" u="sng" dirty="0" smtClean="0"/>
          </a:p>
          <a:p>
            <a:pPr marL="342900" indent="-342900">
              <a:buFont typeface="+mj-lt"/>
              <a:buAutoNum type="arabicPeriod"/>
            </a:pPr>
            <a:r>
              <a:rPr lang="en-GB" sz="2000" b="1" u="sng" dirty="0" smtClean="0"/>
              <a:t>Man </a:t>
            </a:r>
            <a:r>
              <a:rPr lang="en-GB" sz="2000" b="1" u="sng" dirty="0"/>
              <a:t>at Arms </a:t>
            </a:r>
            <a:r>
              <a:rPr lang="en-GB" sz="2000" b="1" u="sng" dirty="0" smtClean="0"/>
              <a:t>A </a:t>
            </a:r>
            <a:r>
              <a:rPr lang="en-GB" sz="2000" dirty="0"/>
              <a:t>professional Norman soldier skilled with good armour able to use both a sword to deal with enemies and a crossbow and a sword. But they are expensive to train and you need to pay </a:t>
            </a:r>
            <a:r>
              <a:rPr lang="en-GB" sz="2000" dirty="0" smtClean="0"/>
              <a:t>them.</a:t>
            </a:r>
          </a:p>
          <a:p>
            <a:pPr marL="342900" indent="-342900">
              <a:buFont typeface="+mj-lt"/>
              <a:buAutoNum type="arabicPeriod"/>
            </a:pPr>
            <a:r>
              <a:rPr lang="en-GB" sz="2000" b="1" u="sng" dirty="0" smtClean="0"/>
              <a:t>Stone </a:t>
            </a:r>
            <a:r>
              <a:rPr lang="en-GB" sz="2000" b="1" u="sng" dirty="0"/>
              <a:t>Tower </a:t>
            </a:r>
            <a:r>
              <a:rPr lang="en-GB" sz="2000" dirty="0" smtClean="0"/>
              <a:t>A </a:t>
            </a:r>
            <a:r>
              <a:rPr lang="en-GB" sz="2000" dirty="0"/>
              <a:t>tall tower made from thick stone making it very difficult for enemies to attack the walls of your castle. It also has a fighting area on top where your archers can shoot from or a ‘</a:t>
            </a:r>
            <a:r>
              <a:rPr lang="en-GB" sz="2000" dirty="0" err="1"/>
              <a:t>mangonel</a:t>
            </a:r>
            <a:r>
              <a:rPr lang="en-GB" sz="2000" dirty="0"/>
              <a:t>’ can be mounted. </a:t>
            </a:r>
            <a:endParaRPr lang="en-GB" sz="2000" dirty="0" smtClean="0"/>
          </a:p>
          <a:p>
            <a:pPr marL="342900" indent="-342900">
              <a:buFont typeface="+mj-lt"/>
              <a:buAutoNum type="arabicPeriod"/>
            </a:pPr>
            <a:r>
              <a:rPr lang="en-GB" sz="2000" b="1" u="sng" dirty="0" smtClean="0"/>
              <a:t>Arrow </a:t>
            </a:r>
            <a:r>
              <a:rPr lang="en-GB" sz="2000" b="1" u="sng" dirty="0"/>
              <a:t>Slits </a:t>
            </a:r>
            <a:r>
              <a:rPr lang="en-GB" sz="2000" dirty="0" smtClean="0"/>
              <a:t>These </a:t>
            </a:r>
            <a:r>
              <a:rPr lang="en-GB" sz="2000" dirty="0"/>
              <a:t>small holes within the castle and tower walls allow your archers to shoot out in almost complete safety. </a:t>
            </a:r>
            <a:endParaRPr lang="en-GB" sz="2000" dirty="0" smtClean="0"/>
          </a:p>
          <a:p>
            <a:pPr marL="342900" indent="-342900">
              <a:buFont typeface="+mj-lt"/>
              <a:buAutoNum type="arabicPeriod"/>
            </a:pPr>
            <a:r>
              <a:rPr lang="en-GB" sz="2000" b="1" u="sng" dirty="0" err="1" smtClean="0"/>
              <a:t>Mangonel</a:t>
            </a:r>
            <a:r>
              <a:rPr lang="en-GB" sz="2000" b="1" u="sng" dirty="0" smtClean="0"/>
              <a:t> </a:t>
            </a:r>
            <a:r>
              <a:rPr lang="en-GB" sz="2000" dirty="0" smtClean="0"/>
              <a:t>A </a:t>
            </a:r>
            <a:r>
              <a:rPr lang="en-GB" sz="2000" dirty="0"/>
              <a:t>large siege weapon that can throw a large rock a long distance to take out enemies from far away and can even take out enemy weapons that can threaten your </a:t>
            </a:r>
            <a:r>
              <a:rPr lang="en-GB" sz="2000" dirty="0" smtClean="0"/>
              <a:t>defences.</a:t>
            </a:r>
          </a:p>
          <a:p>
            <a:pPr marL="342900" indent="-342900">
              <a:buFont typeface="+mj-lt"/>
              <a:buAutoNum type="arabicPeriod"/>
            </a:pPr>
            <a:r>
              <a:rPr lang="en-GB" sz="2000" b="1" u="sng" dirty="0" smtClean="0"/>
              <a:t>Murder Hole </a:t>
            </a:r>
            <a:r>
              <a:rPr lang="en-GB" sz="2000" dirty="0" smtClean="0"/>
              <a:t>These </a:t>
            </a:r>
            <a:r>
              <a:rPr lang="en-GB" sz="2000" dirty="0"/>
              <a:t>are small holes on the inside of your Gateway. If any attackers get through then your soldiers can throw rocks and even boiling water down these holes onto the </a:t>
            </a:r>
            <a:r>
              <a:rPr lang="en-GB" sz="2000" dirty="0" smtClean="0"/>
              <a:t>attackers.</a:t>
            </a:r>
          </a:p>
          <a:p>
            <a:pPr marL="342900" indent="-342900">
              <a:buFont typeface="+mj-lt"/>
              <a:buAutoNum type="arabicPeriod"/>
            </a:pPr>
            <a:r>
              <a:rPr lang="en-GB" sz="2000" b="1" u="sng" dirty="0" smtClean="0"/>
              <a:t>Boiling </a:t>
            </a:r>
            <a:r>
              <a:rPr lang="en-GB" sz="2000" b="1" u="sng" dirty="0"/>
              <a:t>Pitch </a:t>
            </a:r>
            <a:r>
              <a:rPr lang="en-GB" sz="2000" dirty="0" err="1" smtClean="0"/>
              <a:t>Pitch</a:t>
            </a:r>
            <a:r>
              <a:rPr lang="en-GB" sz="2000" dirty="0" smtClean="0"/>
              <a:t> </a:t>
            </a:r>
            <a:r>
              <a:rPr lang="en-GB" sz="2000" dirty="0"/>
              <a:t>is an oil like liquid that after being heated can be poured on any attacking soldiers. Boiling pitch is particularly nasty as it sticks to the enemies skin as it burns! It can also be poured down murder </a:t>
            </a:r>
            <a:r>
              <a:rPr lang="en-GB" sz="2000" dirty="0" smtClean="0"/>
              <a:t>holes.</a:t>
            </a:r>
          </a:p>
          <a:p>
            <a:pPr marL="342900" indent="-342900">
              <a:buFont typeface="+mj-lt"/>
              <a:buAutoNum type="arabicPeriod"/>
            </a:pPr>
            <a:r>
              <a:rPr lang="en-GB" sz="2000" b="1" u="sng" dirty="0" smtClean="0"/>
              <a:t>The </a:t>
            </a:r>
            <a:r>
              <a:rPr lang="en-GB" sz="2000" b="1" u="sng" dirty="0"/>
              <a:t>moat </a:t>
            </a:r>
            <a:r>
              <a:rPr lang="en-GB" sz="2000" b="1" u="sng" dirty="0" smtClean="0"/>
              <a:t>- </a:t>
            </a:r>
            <a:r>
              <a:rPr lang="en-GB" sz="2000" dirty="0" smtClean="0"/>
              <a:t>moat </a:t>
            </a:r>
            <a:r>
              <a:rPr lang="en-GB" sz="2000" dirty="0"/>
              <a:t>is a large ditch that surrounds the castle, </a:t>
            </a:r>
            <a:r>
              <a:rPr lang="en-GB" sz="2000" dirty="0" smtClean="0"/>
              <a:t>often </a:t>
            </a:r>
            <a:r>
              <a:rPr lang="en-GB" sz="2000" dirty="0"/>
              <a:t>filled with water to make approaching the castle even more difficult. But digging such a big ditch means you have to hire a lot of men. </a:t>
            </a:r>
          </a:p>
        </p:txBody>
      </p:sp>
    </p:spTree>
    <p:extLst>
      <p:ext uri="{BB962C8B-B14F-4D97-AF65-F5344CB8AC3E}">
        <p14:creationId xmlns:p14="http://schemas.microsoft.com/office/powerpoint/2010/main" xmlns="" val="60284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5891134" y="217357"/>
            <a:ext cx="5921115" cy="3147935"/>
          </a:xfrm>
          <a:prstGeom prst="rect">
            <a:avLst/>
          </a:prstGeom>
        </p:spPr>
      </p:pic>
      <p:sp>
        <p:nvSpPr>
          <p:cNvPr id="4" name="Cloud Callout 3"/>
          <p:cNvSpPr/>
          <p:nvPr/>
        </p:nvSpPr>
        <p:spPr>
          <a:xfrm>
            <a:off x="239842" y="217357"/>
            <a:ext cx="6280879" cy="3785017"/>
          </a:xfrm>
          <a:prstGeom prst="cloudCallout">
            <a:avLst>
              <a:gd name="adj1" fmla="val -36585"/>
              <a:gd name="adj2" fmla="val 46658"/>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3200" dirty="0" smtClean="0"/>
              <a:t>I want to take over Mr </a:t>
            </a:r>
            <a:r>
              <a:rPr lang="en-GB" sz="3200" dirty="0" smtClean="0"/>
              <a:t>Bird’s </a:t>
            </a:r>
            <a:r>
              <a:rPr lang="en-GB" sz="3200" dirty="0" smtClean="0"/>
              <a:t>Classroom. What items/people would </a:t>
            </a:r>
            <a:r>
              <a:rPr lang="en-GB" sz="3200" dirty="0" smtClean="0"/>
              <a:t>I</a:t>
            </a:r>
            <a:r>
              <a:rPr lang="en-GB" sz="3200" dirty="0" smtClean="0"/>
              <a:t> </a:t>
            </a:r>
            <a:r>
              <a:rPr lang="en-GB" sz="3200" dirty="0" smtClean="0"/>
              <a:t>need to launch a successful </a:t>
            </a:r>
            <a:r>
              <a:rPr lang="en-GB" sz="3200" dirty="0" smtClean="0"/>
              <a:t>attack?</a:t>
            </a:r>
            <a:endParaRPr lang="en-GB" sz="3200" dirty="0"/>
          </a:p>
        </p:txBody>
      </p:sp>
      <p:pic>
        <p:nvPicPr>
          <p:cNvPr id="6" name="Picture 5"/>
          <p:cNvPicPr>
            <a:picLocks noChangeAspect="1"/>
          </p:cNvPicPr>
          <p:nvPr/>
        </p:nvPicPr>
        <p:blipFill rotWithShape="1">
          <a:blip r:embed="rId3" cstate="print"/>
          <a:srcRect l="55123" t="37961" r="33350" b="43186"/>
          <a:stretch/>
        </p:blipFill>
        <p:spPr>
          <a:xfrm>
            <a:off x="8094687" y="3852472"/>
            <a:ext cx="3882454" cy="2893102"/>
          </a:xfrm>
          <a:prstGeom prst="rect">
            <a:avLst/>
          </a:prstGeom>
        </p:spPr>
      </p:pic>
      <p:pic>
        <p:nvPicPr>
          <p:cNvPr id="7" name="Picture 6"/>
          <p:cNvPicPr>
            <a:picLocks noChangeAspect="1"/>
          </p:cNvPicPr>
          <p:nvPr/>
        </p:nvPicPr>
        <p:blipFill rotWithShape="1">
          <a:blip r:embed="rId4" cstate="print"/>
          <a:srcRect l="54355" t="35092" r="33350" b="43801"/>
          <a:stretch/>
        </p:blipFill>
        <p:spPr>
          <a:xfrm>
            <a:off x="239842" y="4002374"/>
            <a:ext cx="3867464" cy="2593298"/>
          </a:xfrm>
          <a:prstGeom prst="rect">
            <a:avLst/>
          </a:prstGeom>
        </p:spPr>
      </p:pic>
    </p:spTree>
    <p:extLst>
      <p:ext uri="{BB962C8B-B14F-4D97-AF65-F5344CB8AC3E}">
        <p14:creationId xmlns:p14="http://schemas.microsoft.com/office/powerpoint/2010/main" xmlns="" val="3658482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194872" y="333376"/>
            <a:ext cx="7125091" cy="6264275"/>
          </a:xfrm>
        </p:spPr>
        <p:txBody>
          <a:bodyPr>
            <a:normAutofit/>
          </a:bodyPr>
          <a:lstStyle/>
          <a:p>
            <a:pPr eaLnBrk="1" hangingPunct="1">
              <a:buFontTx/>
              <a:buNone/>
            </a:pPr>
            <a:r>
              <a:rPr lang="en-GB" altLang="en-US" sz="4000" b="1" dirty="0" smtClean="0"/>
              <a:t>Aims</a:t>
            </a:r>
          </a:p>
          <a:p>
            <a:pPr eaLnBrk="1" hangingPunct="1">
              <a:buFontTx/>
              <a:buNone/>
            </a:pPr>
            <a:endParaRPr lang="en-GB" altLang="en-US" sz="4000" b="1" dirty="0" smtClean="0"/>
          </a:p>
          <a:p>
            <a:pPr eaLnBrk="1" hangingPunct="1"/>
            <a:r>
              <a:rPr lang="en-GB" altLang="en-US" sz="4000" dirty="0" smtClean="0"/>
              <a:t>To know the techniques that were used for attacking a </a:t>
            </a:r>
            <a:r>
              <a:rPr lang="en-GB" altLang="en-US" sz="4000" dirty="0" smtClean="0"/>
              <a:t>castle.</a:t>
            </a:r>
            <a:endParaRPr lang="en-GB" altLang="en-US" sz="4000" dirty="0" smtClean="0"/>
          </a:p>
          <a:p>
            <a:pPr eaLnBrk="1" hangingPunct="1">
              <a:buFontTx/>
              <a:buNone/>
            </a:pPr>
            <a:endParaRPr lang="en-GB" altLang="en-US" sz="3200" dirty="0"/>
          </a:p>
          <a:p>
            <a:pPr eaLnBrk="1" hangingPunct="1"/>
            <a:r>
              <a:rPr lang="en-GB" altLang="en-US" sz="4000" dirty="0" smtClean="0"/>
              <a:t>To be able to write a quality description of an </a:t>
            </a:r>
            <a:r>
              <a:rPr lang="en-GB" altLang="en-US" sz="4000" dirty="0" smtClean="0"/>
              <a:t>attack.</a:t>
            </a:r>
            <a:endParaRPr lang="en-GB" altLang="en-US" sz="4000" dirty="0" smtClean="0"/>
          </a:p>
          <a:p>
            <a:pPr eaLnBrk="1" hangingPunct="1"/>
            <a:endParaRPr lang="en-GB" altLang="en-US" sz="3200" dirty="0"/>
          </a:p>
          <a:p>
            <a:pPr eaLnBrk="1" hangingPunct="1"/>
            <a:r>
              <a:rPr lang="en-GB" altLang="en-US" sz="4000" dirty="0" smtClean="0"/>
              <a:t>To be able to analyse the reliability of a film </a:t>
            </a:r>
            <a:r>
              <a:rPr lang="en-GB" altLang="en-US" sz="4000" dirty="0" smtClean="0"/>
              <a:t>clip. </a:t>
            </a:r>
            <a:endParaRPr lang="en-GB" altLang="en-US" sz="4000" dirty="0" smtClean="0"/>
          </a:p>
        </p:txBody>
      </p:sp>
      <p:pic>
        <p:nvPicPr>
          <p:cNvPr id="6147" name="Picture 3" descr="target"/>
          <p:cNvPicPr>
            <a:picLocks noChangeAspect="1" noChangeArrowheads="1"/>
          </p:cNvPicPr>
          <p:nvPr/>
        </p:nvPicPr>
        <p:blipFill>
          <a:blip r:embed="rId3" cstate="print">
            <a:extLst>
              <a:ext uri="{28A0092B-C50C-407E-A947-70E740481C1C}">
                <a14:useLocalDpi xmlns:a14="http://schemas.microsoft.com/office/drawing/2010/main" xmlns="" val="0"/>
              </a:ext>
            </a:extLst>
          </a:blip>
          <a:srcRect l="9570" t="2573" r="10306" b="5374"/>
          <a:stretch>
            <a:fillRect/>
          </a:stretch>
        </p:blipFill>
        <p:spPr bwMode="auto">
          <a:xfrm>
            <a:off x="8241000" y="500558"/>
            <a:ext cx="2493963" cy="53755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60651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sz="quarter"/>
          </p:nvPr>
        </p:nvSpPr>
        <p:spPr>
          <a:xfrm>
            <a:off x="1524000" y="0"/>
            <a:ext cx="9144000" cy="908050"/>
          </a:xfrm>
          <a:solidFill>
            <a:schemeClr val="bg1"/>
          </a:solidFill>
        </p:spPr>
        <p:txBody>
          <a:bodyPr>
            <a:normAutofit fontScale="90000"/>
          </a:bodyPr>
          <a:lstStyle/>
          <a:p>
            <a:pPr eaLnBrk="1" hangingPunct="1"/>
            <a:r>
              <a:rPr lang="en-GB" altLang="en-US" sz="3200" b="1"/>
              <a:t>What can we learn about attacking castles from this picture?</a:t>
            </a:r>
          </a:p>
        </p:txBody>
      </p:sp>
      <p:pic>
        <p:nvPicPr>
          <p:cNvPr id="10243" name="Picture 22" descr="B_attack_cast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908050"/>
            <a:ext cx="12192000" cy="5949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717436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612" y="260194"/>
            <a:ext cx="2774431" cy="2108252"/>
          </a:xfrm>
        </p:spPr>
        <p:txBody>
          <a:bodyPr>
            <a:normAutofit fontScale="90000"/>
          </a:bodyPr>
          <a:lstStyle/>
          <a:p>
            <a:r>
              <a:rPr lang="en-GB" dirty="0" smtClean="0"/>
              <a:t>Lets Go Attacker Shopping…………..</a:t>
            </a:r>
            <a:endParaRPr lang="en-GB" dirty="0"/>
          </a:p>
        </p:txBody>
      </p:sp>
      <p:pic>
        <p:nvPicPr>
          <p:cNvPr id="3" name="Picture 2"/>
          <p:cNvPicPr>
            <a:picLocks noChangeAspect="1"/>
          </p:cNvPicPr>
          <p:nvPr/>
        </p:nvPicPr>
        <p:blipFill>
          <a:blip r:embed="rId2" cstate="print"/>
          <a:stretch>
            <a:fillRect/>
          </a:stretch>
        </p:blipFill>
        <p:spPr>
          <a:xfrm flipH="1">
            <a:off x="208610" y="1948721"/>
            <a:ext cx="2917807" cy="4586990"/>
          </a:xfrm>
          <a:prstGeom prst="rect">
            <a:avLst/>
          </a:prstGeom>
        </p:spPr>
      </p:pic>
      <p:sp>
        <p:nvSpPr>
          <p:cNvPr id="4" name="Rectangle 3"/>
          <p:cNvSpPr/>
          <p:nvPr/>
        </p:nvSpPr>
        <p:spPr>
          <a:xfrm>
            <a:off x="3347802" y="70381"/>
            <a:ext cx="8704289" cy="629505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15000"/>
              </a:lnSpc>
              <a:spcAft>
                <a:spcPts val="1000"/>
              </a:spcAft>
            </a:pPr>
            <a:r>
              <a:rPr lang="en-GB" sz="2800" dirty="0">
                <a:latin typeface="Calibri" panose="020F0502020204030204" pitchFamily="34" charset="0"/>
                <a:ea typeface="Calibri" panose="020F0502020204030204" pitchFamily="34" charset="0"/>
                <a:cs typeface="Times New Roman" panose="02020603050405020304" pitchFamily="18" charset="0"/>
              </a:rPr>
              <a:t>You have had enough of paying taxes, working on the land and being insulted by Normans. You decide to attack the castle. You will have to answer </a:t>
            </a:r>
            <a:r>
              <a:rPr lang="en-GB" sz="2800" b="1" dirty="0">
                <a:latin typeface="Calibri" panose="020F0502020204030204" pitchFamily="34" charset="0"/>
                <a:ea typeface="Calibri" panose="020F0502020204030204" pitchFamily="34" charset="0"/>
                <a:cs typeface="Times New Roman" panose="02020603050405020304" pitchFamily="18" charset="0"/>
              </a:rPr>
              <a:t>was it difficult to take over castles in the Medieval times</a:t>
            </a:r>
            <a:r>
              <a:rPr lang="en-GB" sz="2800" b="1" dirty="0" smtClean="0">
                <a:latin typeface="Calibri" panose="020F0502020204030204" pitchFamily="34" charset="0"/>
                <a:ea typeface="Calibri" panose="020F0502020204030204" pitchFamily="34" charset="0"/>
                <a:cs typeface="Times New Roman" panose="02020603050405020304" pitchFamily="18" charset="0"/>
              </a:rPr>
              <a:t>?</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800" dirty="0">
                <a:latin typeface="Calibri" panose="020F0502020204030204" pitchFamily="34" charset="0"/>
                <a:ea typeface="Calibri" panose="020F0502020204030204" pitchFamily="34" charset="0"/>
                <a:cs typeface="Times New Roman" panose="02020603050405020304" pitchFamily="18" charset="0"/>
              </a:rPr>
              <a:t>You will plan your attack to destroy the Norman castle and drive them out of </a:t>
            </a:r>
            <a:r>
              <a:rPr lang="en-GB" sz="2800" dirty="0" smtClean="0">
                <a:latin typeface="Calibri" panose="020F0502020204030204" pitchFamily="34" charset="0"/>
                <a:ea typeface="Calibri" panose="020F0502020204030204" pitchFamily="34" charset="0"/>
                <a:cs typeface="Times New Roman" panose="02020603050405020304" pitchFamily="18" charset="0"/>
              </a:rPr>
              <a:t>England.</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You have a budget that you can use to buy </a:t>
            </a:r>
            <a:r>
              <a:rPr lang="en-GB" sz="2800" dirty="0" smtClean="0">
                <a:latin typeface="Calibri" panose="020F0502020204030204" pitchFamily="34" charset="0"/>
                <a:ea typeface="Calibri" panose="020F0502020204030204" pitchFamily="34" charset="0"/>
                <a:cs typeface="Times New Roman" panose="02020603050405020304" pitchFamily="18" charset="0"/>
              </a:rPr>
              <a:t>weapons.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You cannot go over the budget </a:t>
            </a:r>
            <a:r>
              <a:rPr lang="en-GB" sz="2800" dirty="0" smtClean="0">
                <a:latin typeface="Calibri" panose="020F0502020204030204" pitchFamily="34" charset="0"/>
                <a:ea typeface="Calibri" panose="020F0502020204030204" pitchFamily="34" charset="0"/>
                <a:cs typeface="Times New Roman" panose="02020603050405020304" pitchFamily="18" charset="0"/>
              </a:rPr>
              <a:t>- if </a:t>
            </a:r>
            <a:r>
              <a:rPr lang="en-GB" sz="2800" dirty="0">
                <a:latin typeface="Calibri" panose="020F0502020204030204" pitchFamily="34" charset="0"/>
                <a:ea typeface="Calibri" panose="020F0502020204030204" pitchFamily="34" charset="0"/>
                <a:cs typeface="Times New Roman" panose="02020603050405020304" pitchFamily="18" charset="0"/>
              </a:rPr>
              <a:t>you do then you instantly </a:t>
            </a:r>
            <a:r>
              <a:rPr lang="en-GB" sz="2800" dirty="0" smtClean="0">
                <a:latin typeface="Calibri" panose="020F0502020204030204" pitchFamily="34" charset="0"/>
                <a:ea typeface="Calibri" panose="020F0502020204030204" pitchFamily="34" charset="0"/>
                <a:cs typeface="Times New Roman" panose="02020603050405020304" pitchFamily="18" charset="0"/>
              </a:rPr>
              <a:t>fail.</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You will then be using the weapons that you bought to plan your </a:t>
            </a:r>
            <a:r>
              <a:rPr lang="en-GB" sz="2800" dirty="0" smtClean="0">
                <a:latin typeface="Calibri" panose="020F0502020204030204" pitchFamily="34" charset="0"/>
                <a:ea typeface="Calibri" panose="020F0502020204030204" pitchFamily="34" charset="0"/>
                <a:cs typeface="Times New Roman" panose="02020603050405020304" pitchFamily="18" charset="0"/>
              </a:rPr>
              <a:t>attack.</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You will also need to give a reason for buying the </a:t>
            </a:r>
            <a:r>
              <a:rPr lang="en-GB" sz="2800" dirty="0" smtClean="0">
                <a:latin typeface="Calibri" panose="020F0502020204030204" pitchFamily="34" charset="0"/>
                <a:ea typeface="Calibri" panose="020F0502020204030204" pitchFamily="34" charset="0"/>
                <a:cs typeface="Times New Roman" panose="02020603050405020304" pitchFamily="18" charset="0"/>
              </a:rPr>
              <a:t>goods.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9984046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0" y="0"/>
            <a:ext cx="12192000" cy="6858000"/>
          </a:xfrm>
          <a:prstGeom prst="rect">
            <a:avLst/>
          </a:prstGeom>
        </p:spPr>
      </p:pic>
      <p:sp>
        <p:nvSpPr>
          <p:cNvPr id="6" name="Rectangle 5"/>
          <p:cNvSpPr/>
          <p:nvPr/>
        </p:nvSpPr>
        <p:spPr>
          <a:xfrm>
            <a:off x="7540831" y="1908959"/>
            <a:ext cx="4651169" cy="4949041"/>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u="sng" dirty="0" smtClean="0">
                <a:solidFill>
                  <a:schemeClr val="tx1"/>
                </a:solidFill>
              </a:rPr>
              <a:t>Premier</a:t>
            </a:r>
          </a:p>
          <a:p>
            <a:pPr marL="457200" indent="-457200">
              <a:buFont typeface="Arial" panose="020B0604020202020204" pitchFamily="34" charset="0"/>
              <a:buChar char="•"/>
            </a:pPr>
            <a:r>
              <a:rPr lang="en-GB" sz="4000" dirty="0" smtClean="0">
                <a:solidFill>
                  <a:schemeClr val="tx1"/>
                </a:solidFill>
              </a:rPr>
              <a:t>Siege Tower </a:t>
            </a:r>
          </a:p>
          <a:p>
            <a:pPr marL="457200" indent="-457200">
              <a:buFont typeface="Arial" panose="020B0604020202020204" pitchFamily="34" charset="0"/>
              <a:buChar char="•"/>
            </a:pPr>
            <a:r>
              <a:rPr lang="en-GB" sz="4000" dirty="0" smtClean="0">
                <a:solidFill>
                  <a:schemeClr val="tx1"/>
                </a:solidFill>
              </a:rPr>
              <a:t>Food Hoardings </a:t>
            </a:r>
          </a:p>
          <a:p>
            <a:pPr marL="457200" indent="-457200">
              <a:buFont typeface="Arial" panose="020B0604020202020204" pitchFamily="34" charset="0"/>
              <a:buChar char="•"/>
            </a:pPr>
            <a:r>
              <a:rPr lang="en-GB" sz="4000" dirty="0" smtClean="0">
                <a:solidFill>
                  <a:schemeClr val="tx1"/>
                </a:solidFill>
              </a:rPr>
              <a:t>Battering Ram </a:t>
            </a:r>
          </a:p>
          <a:p>
            <a:pPr marL="457200" indent="-457200">
              <a:buFont typeface="Arial" panose="020B0604020202020204" pitchFamily="34" charset="0"/>
              <a:buChar char="•"/>
            </a:pPr>
            <a:r>
              <a:rPr lang="en-GB" sz="4000" dirty="0" smtClean="0">
                <a:solidFill>
                  <a:schemeClr val="tx1"/>
                </a:solidFill>
              </a:rPr>
              <a:t>Breach</a:t>
            </a:r>
          </a:p>
          <a:p>
            <a:pPr marL="457200" indent="-457200">
              <a:buFont typeface="Arial" panose="020B0604020202020204" pitchFamily="34" charset="0"/>
              <a:buChar char="•"/>
            </a:pPr>
            <a:r>
              <a:rPr lang="en-GB" sz="4000" dirty="0" err="1" smtClean="0">
                <a:solidFill>
                  <a:schemeClr val="tx1"/>
                </a:solidFill>
              </a:rPr>
              <a:t>Mangonel</a:t>
            </a:r>
            <a:r>
              <a:rPr lang="en-GB" sz="4000" dirty="0" smtClean="0">
                <a:solidFill>
                  <a:schemeClr val="tx1"/>
                </a:solidFill>
              </a:rPr>
              <a:t> </a:t>
            </a:r>
          </a:p>
          <a:p>
            <a:pPr marL="457200" indent="-457200">
              <a:buFont typeface="Arial" panose="020B0604020202020204" pitchFamily="34" charset="0"/>
              <a:buChar char="•"/>
            </a:pPr>
            <a:r>
              <a:rPr lang="en-GB" sz="4000" dirty="0" smtClean="0">
                <a:solidFill>
                  <a:schemeClr val="tx1"/>
                </a:solidFill>
              </a:rPr>
              <a:t>Ballista </a:t>
            </a:r>
          </a:p>
          <a:p>
            <a:pPr marL="457200" indent="-457200">
              <a:buFont typeface="Arial" panose="020B0604020202020204" pitchFamily="34" charset="0"/>
              <a:buChar char="•"/>
            </a:pPr>
            <a:r>
              <a:rPr lang="en-GB" sz="4000" dirty="0" smtClean="0">
                <a:solidFill>
                  <a:schemeClr val="tx1"/>
                </a:solidFill>
              </a:rPr>
              <a:t>Man At arms  </a:t>
            </a:r>
            <a:endParaRPr lang="en-GB" sz="4000" dirty="0">
              <a:solidFill>
                <a:schemeClr val="tx1"/>
              </a:solidFill>
            </a:endParaRPr>
          </a:p>
        </p:txBody>
      </p:sp>
    </p:spTree>
    <p:extLst>
      <p:ext uri="{BB962C8B-B14F-4D97-AF65-F5344CB8AC3E}">
        <p14:creationId xmlns:p14="http://schemas.microsoft.com/office/powerpoint/2010/main" xmlns="" val="40858241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osceles Triangle 2"/>
          <p:cNvSpPr/>
          <p:nvPr/>
        </p:nvSpPr>
        <p:spPr>
          <a:xfrm>
            <a:off x="795647" y="760020"/>
            <a:ext cx="10628415" cy="5700157"/>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cxnSp>
        <p:nvCxnSpPr>
          <p:cNvPr id="5" name="Straight Connector 4"/>
          <p:cNvCxnSpPr/>
          <p:nvPr/>
        </p:nvCxnSpPr>
        <p:spPr>
          <a:xfrm>
            <a:off x="4334494" y="2671948"/>
            <a:ext cx="3574472" cy="11875"/>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2547258" y="4595751"/>
            <a:ext cx="7095506"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4476997" y="4595751"/>
            <a:ext cx="11876" cy="1864426"/>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7633855" y="4595751"/>
            <a:ext cx="11876" cy="1864426"/>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6043550" y="2719448"/>
            <a:ext cx="11876" cy="1864426"/>
          </a:xfrm>
          <a:prstGeom prst="line">
            <a:avLst/>
          </a:prstGeom>
        </p:spPr>
        <p:style>
          <a:lnRef idx="1">
            <a:schemeClr val="dk1"/>
          </a:lnRef>
          <a:fillRef idx="0">
            <a:schemeClr val="dk1"/>
          </a:fillRef>
          <a:effectRef idx="0">
            <a:schemeClr val="dk1"/>
          </a:effectRef>
          <a:fontRef idx="minor">
            <a:schemeClr val="tx1"/>
          </a:fontRef>
        </p:style>
      </p:cxnSp>
      <p:sp>
        <p:nvSpPr>
          <p:cNvPr id="10" name="Rectangle 9"/>
          <p:cNvSpPr/>
          <p:nvPr/>
        </p:nvSpPr>
        <p:spPr>
          <a:xfrm>
            <a:off x="2110851" y="4705851"/>
            <a:ext cx="1890133" cy="1754326"/>
          </a:xfrm>
          <a:prstGeom prst="rect">
            <a:avLst/>
          </a:prstGeom>
          <a:noFill/>
        </p:spPr>
        <p:txBody>
          <a:bodyPr wrap="none" lIns="91440" tIns="45720" rIns="91440" bIns="45720">
            <a:spAutoFit/>
          </a:bodyPr>
          <a:lstStyle/>
          <a:p>
            <a:pPr algn="ctr"/>
            <a:r>
              <a:rPr lang="en-US" sz="5400" b="0" cap="none" spc="0" dirty="0" smtClean="0">
                <a:ln w="0"/>
                <a:solidFill>
                  <a:srgbClr val="00B050"/>
                </a:solidFill>
                <a:effectLst>
                  <a:outerShdw blurRad="38100" dist="19050" dir="2700000" algn="tl" rotWithShape="0">
                    <a:schemeClr val="dk1">
                      <a:alpha val="40000"/>
                    </a:schemeClr>
                  </a:outerShdw>
                </a:effectLst>
              </a:rPr>
              <a:t>Key </a:t>
            </a:r>
          </a:p>
          <a:p>
            <a:pPr algn="ctr"/>
            <a:r>
              <a:rPr lang="en-US" sz="5400" b="0" cap="none" spc="0" dirty="0" smtClean="0">
                <a:ln w="0"/>
                <a:solidFill>
                  <a:srgbClr val="00B050"/>
                </a:solidFill>
                <a:effectLst>
                  <a:outerShdw blurRad="38100" dist="19050" dir="2700000" algn="tl" rotWithShape="0">
                    <a:schemeClr val="dk1">
                      <a:alpha val="40000"/>
                    </a:schemeClr>
                  </a:outerShdw>
                </a:effectLst>
              </a:rPr>
              <a:t>Word </a:t>
            </a:r>
            <a:endParaRPr lang="en-US" sz="5400" b="0" cap="none" spc="0" dirty="0">
              <a:ln w="0"/>
              <a:solidFill>
                <a:srgbClr val="00B050"/>
              </a:solidFill>
              <a:effectLst>
                <a:outerShdw blurRad="38100" dist="19050" dir="2700000" algn="tl" rotWithShape="0">
                  <a:schemeClr val="dk1">
                    <a:alpha val="40000"/>
                  </a:schemeClr>
                </a:outerShdw>
              </a:effectLst>
            </a:endParaRPr>
          </a:p>
        </p:txBody>
      </p:sp>
      <p:sp>
        <p:nvSpPr>
          <p:cNvPr id="17" name="Rectangle 16"/>
          <p:cNvSpPr/>
          <p:nvPr/>
        </p:nvSpPr>
        <p:spPr>
          <a:xfrm>
            <a:off x="5255833" y="4713400"/>
            <a:ext cx="1890133" cy="1754326"/>
          </a:xfrm>
          <a:prstGeom prst="rect">
            <a:avLst/>
          </a:prstGeom>
          <a:noFill/>
        </p:spPr>
        <p:txBody>
          <a:bodyPr wrap="none" lIns="91440" tIns="45720" rIns="91440" bIns="45720">
            <a:spAutoFit/>
          </a:bodyPr>
          <a:lstStyle/>
          <a:p>
            <a:pPr algn="ctr"/>
            <a:r>
              <a:rPr lang="en-US" sz="5400" b="0" cap="none" spc="0" dirty="0" smtClean="0">
                <a:ln w="0"/>
                <a:solidFill>
                  <a:srgbClr val="00B050"/>
                </a:solidFill>
                <a:effectLst>
                  <a:outerShdw blurRad="38100" dist="19050" dir="2700000" algn="tl" rotWithShape="0">
                    <a:schemeClr val="dk1">
                      <a:alpha val="40000"/>
                    </a:schemeClr>
                  </a:outerShdw>
                </a:effectLst>
              </a:rPr>
              <a:t>Key </a:t>
            </a:r>
          </a:p>
          <a:p>
            <a:pPr algn="ctr"/>
            <a:r>
              <a:rPr lang="en-US" sz="5400" b="0" cap="none" spc="0" dirty="0" smtClean="0">
                <a:ln w="0"/>
                <a:solidFill>
                  <a:srgbClr val="00B050"/>
                </a:solidFill>
                <a:effectLst>
                  <a:outerShdw blurRad="38100" dist="19050" dir="2700000" algn="tl" rotWithShape="0">
                    <a:schemeClr val="dk1">
                      <a:alpha val="40000"/>
                    </a:schemeClr>
                  </a:outerShdw>
                </a:effectLst>
              </a:rPr>
              <a:t>Word </a:t>
            </a:r>
            <a:endParaRPr lang="en-US" sz="5400" b="0" cap="none" spc="0" dirty="0">
              <a:ln w="0"/>
              <a:solidFill>
                <a:srgbClr val="00B050"/>
              </a:solidFill>
              <a:effectLst>
                <a:outerShdw blurRad="38100" dist="19050" dir="2700000" algn="tl" rotWithShape="0">
                  <a:schemeClr val="dk1">
                    <a:alpha val="40000"/>
                  </a:schemeClr>
                </a:outerShdw>
              </a:effectLst>
            </a:endParaRPr>
          </a:p>
        </p:txBody>
      </p:sp>
      <p:sp>
        <p:nvSpPr>
          <p:cNvPr id="18" name="Rectangle 17"/>
          <p:cNvSpPr/>
          <p:nvPr/>
        </p:nvSpPr>
        <p:spPr>
          <a:xfrm>
            <a:off x="7953488" y="4705851"/>
            <a:ext cx="1890133" cy="1754326"/>
          </a:xfrm>
          <a:prstGeom prst="rect">
            <a:avLst/>
          </a:prstGeom>
          <a:noFill/>
        </p:spPr>
        <p:txBody>
          <a:bodyPr wrap="none" lIns="91440" tIns="45720" rIns="91440" bIns="45720">
            <a:spAutoFit/>
          </a:bodyPr>
          <a:lstStyle/>
          <a:p>
            <a:pPr algn="ctr"/>
            <a:r>
              <a:rPr lang="en-US" sz="5400" b="0" cap="none" spc="0" dirty="0" smtClean="0">
                <a:ln w="0"/>
                <a:solidFill>
                  <a:srgbClr val="00B050"/>
                </a:solidFill>
                <a:effectLst>
                  <a:outerShdw blurRad="38100" dist="19050" dir="2700000" algn="tl" rotWithShape="0">
                    <a:schemeClr val="dk1">
                      <a:alpha val="40000"/>
                    </a:schemeClr>
                  </a:outerShdw>
                </a:effectLst>
              </a:rPr>
              <a:t>Key </a:t>
            </a:r>
          </a:p>
          <a:p>
            <a:pPr algn="ctr"/>
            <a:r>
              <a:rPr lang="en-US" sz="5400" b="0" cap="none" spc="0" dirty="0" smtClean="0">
                <a:ln w="0"/>
                <a:solidFill>
                  <a:srgbClr val="00B050"/>
                </a:solidFill>
                <a:effectLst>
                  <a:outerShdw blurRad="38100" dist="19050" dir="2700000" algn="tl" rotWithShape="0">
                    <a:schemeClr val="dk1">
                      <a:alpha val="40000"/>
                    </a:schemeClr>
                  </a:outerShdw>
                </a:effectLst>
              </a:rPr>
              <a:t>Word </a:t>
            </a:r>
            <a:endParaRPr lang="en-US" sz="5400" b="0" cap="none" spc="0" dirty="0">
              <a:ln w="0"/>
              <a:solidFill>
                <a:srgbClr val="00B050"/>
              </a:solidFill>
              <a:effectLst>
                <a:outerShdw blurRad="38100" dist="19050" dir="2700000" algn="tl" rotWithShape="0">
                  <a:schemeClr val="dk1">
                    <a:alpha val="40000"/>
                  </a:schemeClr>
                </a:outerShdw>
              </a:effectLst>
            </a:endParaRPr>
          </a:p>
        </p:txBody>
      </p:sp>
      <p:sp>
        <p:nvSpPr>
          <p:cNvPr id="19" name="Rectangle 18"/>
          <p:cNvSpPr/>
          <p:nvPr/>
        </p:nvSpPr>
        <p:spPr>
          <a:xfrm>
            <a:off x="4945770" y="1460371"/>
            <a:ext cx="2351926" cy="1077218"/>
          </a:xfrm>
          <a:prstGeom prst="rect">
            <a:avLst/>
          </a:prstGeom>
          <a:noFill/>
        </p:spPr>
        <p:txBody>
          <a:bodyPr wrap="none" lIns="91440" tIns="45720" rIns="91440" bIns="45720">
            <a:spAutoFit/>
          </a:bodyPr>
          <a:lstStyle/>
          <a:p>
            <a:pPr algn="ctr"/>
            <a:r>
              <a:rPr lang="en-US" sz="3200" b="0" cap="none" spc="0" dirty="0" smtClean="0">
                <a:ln w="0"/>
                <a:solidFill>
                  <a:srgbClr val="FF0000"/>
                </a:solidFill>
                <a:effectLst>
                  <a:outerShdw blurRad="38100" dist="19050" dir="2700000" algn="tl" rotWithShape="0">
                    <a:schemeClr val="dk1">
                      <a:alpha val="40000"/>
                    </a:schemeClr>
                  </a:outerShdw>
                </a:effectLst>
              </a:rPr>
              <a:t>I didn’t</a:t>
            </a:r>
          </a:p>
          <a:p>
            <a:pPr algn="ctr"/>
            <a:r>
              <a:rPr lang="en-US" sz="3200" b="0" cap="none" spc="0" dirty="0" smtClean="0">
                <a:ln w="0"/>
                <a:solidFill>
                  <a:srgbClr val="FF0000"/>
                </a:solidFill>
                <a:effectLst>
                  <a:outerShdw blurRad="38100" dist="19050" dir="2700000" algn="tl" rotWithShape="0">
                    <a:schemeClr val="dk1">
                      <a:alpha val="40000"/>
                    </a:schemeClr>
                  </a:outerShdw>
                </a:effectLst>
              </a:rPr>
              <a:t> know…………</a:t>
            </a:r>
            <a:endParaRPr lang="en-US" sz="3200" b="0" cap="none" spc="0" dirty="0">
              <a:ln w="0"/>
              <a:solidFill>
                <a:srgbClr val="FF0000"/>
              </a:solidFill>
              <a:effectLst>
                <a:outerShdw blurRad="38100" dist="19050" dir="2700000" algn="tl" rotWithShape="0">
                  <a:schemeClr val="dk1">
                    <a:alpha val="40000"/>
                  </a:schemeClr>
                </a:outerShdw>
              </a:effectLst>
            </a:endParaRPr>
          </a:p>
        </p:txBody>
      </p:sp>
      <p:sp>
        <p:nvSpPr>
          <p:cNvPr id="21" name="Rectangle 20"/>
          <p:cNvSpPr/>
          <p:nvPr/>
        </p:nvSpPr>
        <p:spPr>
          <a:xfrm>
            <a:off x="3350790" y="3039102"/>
            <a:ext cx="2628448" cy="1446550"/>
          </a:xfrm>
          <a:prstGeom prst="rect">
            <a:avLst/>
          </a:prstGeom>
          <a:noFill/>
        </p:spPr>
        <p:txBody>
          <a:bodyPr wrap="square" lIns="91440" tIns="45720" rIns="91440" bIns="45720">
            <a:spAutoFit/>
          </a:bodyPr>
          <a:lstStyle/>
          <a:p>
            <a:pPr algn="ctr"/>
            <a:r>
              <a:rPr lang="en-US" sz="4400" b="0" cap="none" spc="0" dirty="0" smtClean="0">
                <a:ln w="0"/>
                <a:solidFill>
                  <a:schemeClr val="accent4"/>
                </a:solidFill>
                <a:effectLst>
                  <a:outerShdw blurRad="38100" dist="19050" dir="2700000" algn="tl" rotWithShape="0">
                    <a:schemeClr val="dk1">
                      <a:alpha val="40000"/>
                    </a:schemeClr>
                  </a:outerShdw>
                </a:effectLst>
              </a:rPr>
              <a:t>#</a:t>
            </a:r>
            <a:r>
              <a:rPr lang="en-US" sz="4400" dirty="0" smtClean="0">
                <a:ln w="0"/>
                <a:solidFill>
                  <a:schemeClr val="accent4"/>
                </a:solidFill>
                <a:effectLst>
                  <a:outerShdw blurRad="38100" dist="19050" dir="2700000" algn="tl" rotWithShape="0">
                    <a:schemeClr val="dk1">
                      <a:alpha val="40000"/>
                    </a:schemeClr>
                  </a:outerShdw>
                </a:effectLst>
              </a:rPr>
              <a:t> about </a:t>
            </a:r>
          </a:p>
          <a:p>
            <a:pPr algn="ctr"/>
            <a:r>
              <a:rPr lang="en-US" sz="4400" dirty="0" smtClean="0">
                <a:ln w="0"/>
                <a:solidFill>
                  <a:schemeClr val="accent4"/>
                </a:solidFill>
                <a:effectLst>
                  <a:outerShdw blurRad="38100" dist="19050" dir="2700000" algn="tl" rotWithShape="0">
                    <a:schemeClr val="dk1">
                      <a:alpha val="40000"/>
                    </a:schemeClr>
                  </a:outerShdw>
                </a:effectLst>
              </a:rPr>
              <a:t>the lesson </a:t>
            </a:r>
            <a:endParaRPr lang="en-US" sz="4400" b="0" cap="none" spc="0" dirty="0" smtClean="0">
              <a:ln w="0"/>
              <a:solidFill>
                <a:schemeClr val="accent4"/>
              </a:solidFill>
              <a:effectLst>
                <a:outerShdw blurRad="38100" dist="19050" dir="2700000" algn="tl" rotWithShape="0">
                  <a:schemeClr val="dk1">
                    <a:alpha val="40000"/>
                  </a:schemeClr>
                </a:outerShdw>
              </a:effectLst>
            </a:endParaRPr>
          </a:p>
        </p:txBody>
      </p:sp>
      <p:sp>
        <p:nvSpPr>
          <p:cNvPr id="22" name="Rectangle 21"/>
          <p:cNvSpPr/>
          <p:nvPr/>
        </p:nvSpPr>
        <p:spPr>
          <a:xfrm>
            <a:off x="5984165" y="2969081"/>
            <a:ext cx="2628448" cy="1446550"/>
          </a:xfrm>
          <a:prstGeom prst="rect">
            <a:avLst/>
          </a:prstGeom>
          <a:noFill/>
        </p:spPr>
        <p:txBody>
          <a:bodyPr wrap="square" lIns="91440" tIns="45720" rIns="91440" bIns="45720">
            <a:spAutoFit/>
          </a:bodyPr>
          <a:lstStyle/>
          <a:p>
            <a:pPr algn="ctr"/>
            <a:r>
              <a:rPr lang="en-US" sz="4400" dirty="0" smtClean="0">
                <a:ln w="0"/>
                <a:solidFill>
                  <a:schemeClr val="accent4"/>
                </a:solidFill>
                <a:effectLst>
                  <a:outerShdw blurRad="38100" dist="19050" dir="2700000" algn="tl" rotWithShape="0">
                    <a:schemeClr val="dk1">
                      <a:alpha val="40000"/>
                    </a:schemeClr>
                  </a:outerShdw>
                </a:effectLst>
              </a:rPr>
              <a:t>Tester Question </a:t>
            </a:r>
            <a:endParaRPr lang="en-US" sz="4400" b="0" cap="none" spc="0" dirty="0" smtClean="0">
              <a:ln w="0"/>
              <a:solidFill>
                <a:schemeClr val="accent4"/>
              </a:solidFill>
              <a:effectLst>
                <a:outerShdw blurRad="38100" dist="19050" dir="2700000" algn="tl" rotWithShape="0">
                  <a:schemeClr val="dk1">
                    <a:alpha val="40000"/>
                  </a:schemeClr>
                </a:outerShdw>
              </a:effectLst>
            </a:endParaRPr>
          </a:p>
        </p:txBody>
      </p:sp>
      <p:sp>
        <p:nvSpPr>
          <p:cNvPr id="23" name="Rectangle 22"/>
          <p:cNvSpPr/>
          <p:nvPr/>
        </p:nvSpPr>
        <p:spPr>
          <a:xfrm>
            <a:off x="272079" y="223111"/>
            <a:ext cx="2628448" cy="769441"/>
          </a:xfrm>
          <a:prstGeom prst="rect">
            <a:avLst/>
          </a:prstGeom>
          <a:noFill/>
        </p:spPr>
        <p:txBody>
          <a:bodyPr wrap="square" lIns="91440" tIns="45720" rIns="91440" bIns="45720">
            <a:spAutoFit/>
          </a:bodyPr>
          <a:lstStyle/>
          <a:p>
            <a:pPr algn="ctr"/>
            <a:r>
              <a:rPr lang="en-US" sz="4400" b="1" u="sng" cap="none" spc="0" dirty="0" smtClean="0">
                <a:ln w="0"/>
              </a:rPr>
              <a:t>Plenary </a:t>
            </a:r>
          </a:p>
        </p:txBody>
      </p:sp>
      <p:sp>
        <p:nvSpPr>
          <p:cNvPr id="13" name="Rectangle 12"/>
          <p:cNvSpPr/>
          <p:nvPr/>
        </p:nvSpPr>
        <p:spPr>
          <a:xfrm>
            <a:off x="8855593" y="607831"/>
            <a:ext cx="3007426" cy="2246769"/>
          </a:xfrm>
          <a:prstGeom prst="rect">
            <a:avLst/>
          </a:prstGeom>
          <a:ln w="38100"/>
        </p:spPr>
        <p:style>
          <a:lnRef idx="2">
            <a:schemeClr val="dk1"/>
          </a:lnRef>
          <a:fillRef idx="1">
            <a:schemeClr val="lt1"/>
          </a:fillRef>
          <a:effectRef idx="0">
            <a:schemeClr val="dk1"/>
          </a:effectRef>
          <a:fontRef idx="minor">
            <a:schemeClr val="dk1"/>
          </a:fontRef>
        </p:style>
        <p:txBody>
          <a:bodyPr wrap="square">
            <a:spAutoFit/>
          </a:bodyPr>
          <a:lstStyle/>
          <a:p>
            <a:r>
              <a:rPr lang="en-GB" sz="2800" dirty="0">
                <a:ln w="0"/>
                <a:solidFill>
                  <a:schemeClr val="tx1"/>
                </a:solidFill>
                <a:effectLst>
                  <a:outerShdw blurRad="38100" dist="19050" dir="2700000" algn="tl" rotWithShape="0">
                    <a:schemeClr val="dk1">
                      <a:alpha val="40000"/>
                    </a:schemeClr>
                  </a:outerShdw>
                </a:effectLst>
              </a:rPr>
              <a:t>Sketch a triangle in the back of your book and </a:t>
            </a:r>
            <a:r>
              <a:rPr lang="en-GB" sz="2800" dirty="0" smtClean="0">
                <a:ln w="0"/>
                <a:solidFill>
                  <a:schemeClr val="tx1"/>
                </a:solidFill>
                <a:effectLst>
                  <a:outerShdw blurRad="38100" dist="19050" dir="2700000" algn="tl" rotWithShape="0">
                    <a:schemeClr val="dk1">
                      <a:alpha val="40000"/>
                    </a:schemeClr>
                  </a:outerShdw>
                </a:effectLst>
              </a:rPr>
              <a:t>complete the </a:t>
            </a:r>
            <a:r>
              <a:rPr lang="en-GB" sz="2800" dirty="0">
                <a:ln w="0"/>
                <a:solidFill>
                  <a:schemeClr val="tx1"/>
                </a:solidFill>
                <a:effectLst>
                  <a:outerShdw blurRad="38100" dist="19050" dir="2700000" algn="tl" rotWithShape="0">
                    <a:schemeClr val="dk1">
                      <a:alpha val="40000"/>
                    </a:schemeClr>
                  </a:outerShdw>
                </a:effectLst>
              </a:rPr>
              <a:t>sections based on </a:t>
            </a:r>
            <a:r>
              <a:rPr lang="en-GB" sz="2800" dirty="0" smtClean="0">
                <a:ln w="0"/>
                <a:solidFill>
                  <a:schemeClr val="tx1"/>
                </a:solidFill>
                <a:effectLst>
                  <a:outerShdw blurRad="38100" dist="19050" dir="2700000" algn="tl" rotWithShape="0">
                    <a:schemeClr val="dk1">
                      <a:alpha val="40000"/>
                    </a:schemeClr>
                  </a:outerShdw>
                </a:effectLst>
              </a:rPr>
              <a:t>todays </a:t>
            </a:r>
            <a:r>
              <a:rPr lang="en-GB" sz="2800" dirty="0">
                <a:ln w="0"/>
                <a:solidFill>
                  <a:schemeClr val="tx1"/>
                </a:solidFill>
                <a:effectLst>
                  <a:outerShdw blurRad="38100" dist="19050" dir="2700000" algn="tl" rotWithShape="0">
                    <a:schemeClr val="dk1">
                      <a:alpha val="40000"/>
                    </a:schemeClr>
                  </a:outerShdw>
                </a:effectLst>
              </a:rPr>
              <a:t>learning.</a:t>
            </a:r>
          </a:p>
        </p:txBody>
      </p:sp>
    </p:spTree>
    <p:extLst>
      <p:ext uri="{BB962C8B-B14F-4D97-AF65-F5344CB8AC3E}">
        <p14:creationId xmlns:p14="http://schemas.microsoft.com/office/powerpoint/2010/main" xmlns="" val="19715745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432</TotalTime>
  <Words>939</Words>
  <Application>Microsoft Office PowerPoint</Application>
  <PresentationFormat>Custom</PresentationFormat>
  <Paragraphs>59</Paragraphs>
  <Slides>8</Slides>
  <Notes>3</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What can we learn about attacking castles from this picture?</vt:lpstr>
      <vt:lpstr>Lets Go Attacker Shopping…………..</vt:lpstr>
      <vt:lpstr>Slide 7</vt:lpstr>
      <vt:lpstr>Slide 8</vt:lpstr>
    </vt:vector>
  </TitlesOfParts>
  <Company>Torch Academy Gateway Trust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 Byrne Staff 8914010</dc:creator>
  <cp:lastModifiedBy>lisa unknown</cp:lastModifiedBy>
  <cp:revision>13</cp:revision>
  <dcterms:created xsi:type="dcterms:W3CDTF">2019-01-28T15:18:06Z</dcterms:created>
  <dcterms:modified xsi:type="dcterms:W3CDTF">2020-01-19T21:26:03Z</dcterms:modified>
</cp:coreProperties>
</file>