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9" r:id="rId4"/>
    <p:sldId id="273" r:id="rId5"/>
    <p:sldId id="280" r:id="rId6"/>
    <p:sldId id="274" r:id="rId7"/>
    <p:sldId id="275" r:id="rId8"/>
    <p:sldId id="276" r:id="rId9"/>
    <p:sldId id="277" r:id="rId10"/>
    <p:sldId id="278" r:id="rId11"/>
    <p:sldId id="282" r:id="rId12"/>
    <p:sldId id="281" r:id="rId13"/>
    <p:sldId id="262" r:id="rId14"/>
    <p:sldId id="2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CA4"/>
    <a:srgbClr val="12C7FF"/>
    <a:srgbClr val="F6F3EE"/>
    <a:srgbClr val="EFEAE4"/>
    <a:srgbClr val="003764"/>
    <a:srgbClr val="F7CC45"/>
    <a:srgbClr val="F8CC46"/>
    <a:srgbClr val="BEBFBE"/>
    <a:srgbClr val="6EC4E9"/>
    <a:srgbClr val="41B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11DD1E-67AE-D342-B3FD-8F40D8C0F802}" v="19" dt="2019-08-24T08:37:12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81" autoAdjust="0"/>
    <p:restoredTop sz="50000"/>
  </p:normalViewPr>
  <p:slideViewPr>
    <p:cSldViewPr snapToGrid="0">
      <p:cViewPr varScale="1">
        <p:scale>
          <a:sx n="104" d="100"/>
          <a:sy n="104" d="100"/>
        </p:scale>
        <p:origin x="224" y="7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 Smith" userId="S::jsmith@medenschool.co.uk::3c4732cc-9d3c-49d9-9b8b-9801734508af" providerId="AD" clId="Web-{0F998E45-09F2-CFA4-7228-0BC61DFFB467}"/>
    <pc:docChg chg="addSld modSld">
      <pc:chgData name="Jim Smith" userId="S::jsmith@medenschool.co.uk::3c4732cc-9d3c-49d9-9b8b-9801734508af" providerId="AD" clId="Web-{0F998E45-09F2-CFA4-7228-0BC61DFFB467}" dt="2019-08-24T08:34:00.563" v="11" actId="1076"/>
      <pc:docMkLst>
        <pc:docMk/>
      </pc:docMkLst>
      <pc:sldChg chg="addSp delSp modSp new">
        <pc:chgData name="Jim Smith" userId="S::jsmith@medenschool.co.uk::3c4732cc-9d3c-49d9-9b8b-9801734508af" providerId="AD" clId="Web-{0F998E45-09F2-CFA4-7228-0BC61DFFB467}" dt="2019-08-24T08:34:00.563" v="11" actId="1076"/>
        <pc:sldMkLst>
          <pc:docMk/>
          <pc:sldMk cId="2965638498" sldId="280"/>
        </pc:sldMkLst>
        <pc:spChg chg="del">
          <ac:chgData name="Jim Smith" userId="S::jsmith@medenschool.co.uk::3c4732cc-9d3c-49d9-9b8b-9801734508af" providerId="AD" clId="Web-{0F998E45-09F2-CFA4-7228-0BC61DFFB467}" dt="2019-08-24T08:33:15.079" v="1"/>
          <ac:spMkLst>
            <pc:docMk/>
            <pc:sldMk cId="2965638498" sldId="280"/>
            <ac:spMk id="2" creationId="{1B66B623-2B2A-421F-9686-7B659AFC1CBA}"/>
          </ac:spMkLst>
        </pc:spChg>
        <pc:spChg chg="del">
          <ac:chgData name="Jim Smith" userId="S::jsmith@medenschool.co.uk::3c4732cc-9d3c-49d9-9b8b-9801734508af" providerId="AD" clId="Web-{0F998E45-09F2-CFA4-7228-0BC61DFFB467}" dt="2019-08-24T08:33:16.798" v="2"/>
          <ac:spMkLst>
            <pc:docMk/>
            <pc:sldMk cId="2965638498" sldId="280"/>
            <ac:spMk id="3" creationId="{D6F942C1-C607-4E75-B861-CA523F448B8A}"/>
          </ac:spMkLst>
        </pc:spChg>
        <pc:spChg chg="add mod">
          <ac:chgData name="Jim Smith" userId="S::jsmith@medenschool.co.uk::3c4732cc-9d3c-49d9-9b8b-9801734508af" providerId="AD" clId="Web-{0F998E45-09F2-CFA4-7228-0BC61DFFB467}" dt="2019-08-24T08:33:41.126" v="7"/>
          <ac:spMkLst>
            <pc:docMk/>
            <pc:sldMk cId="2965638498" sldId="280"/>
            <ac:spMk id="4" creationId="{75EEDB3F-366D-4EFC-B4C6-619AE699DF82}"/>
          </ac:spMkLst>
        </pc:spChg>
        <pc:picChg chg="add mod">
          <ac:chgData name="Jim Smith" userId="S::jsmith@medenschool.co.uk::3c4732cc-9d3c-49d9-9b8b-9801734508af" providerId="AD" clId="Web-{0F998E45-09F2-CFA4-7228-0BC61DFFB467}" dt="2019-08-24T08:34:00.563" v="11" actId="1076"/>
          <ac:picMkLst>
            <pc:docMk/>
            <pc:sldMk cId="2965638498" sldId="280"/>
            <ac:picMk id="5" creationId="{616A96B2-B707-485C-90E0-A8E1D2501F6C}"/>
          </ac:picMkLst>
        </pc:picChg>
      </pc:sldChg>
    </pc:docChg>
  </pc:docChgLst>
  <pc:docChgLst>
    <pc:chgData name="Jim Smith" userId="3c4732cc-9d3c-49d9-9b8b-9801734508af" providerId="ADAL" clId="{F711DD1E-67AE-D342-B3FD-8F40D8C0F802}"/>
    <pc:docChg chg="custSel modSld">
      <pc:chgData name="Jim Smith" userId="3c4732cc-9d3c-49d9-9b8b-9801734508af" providerId="ADAL" clId="{F711DD1E-67AE-D342-B3FD-8F40D8C0F802}" dt="2019-08-24T08:37:12.185" v="18" actId="478"/>
      <pc:docMkLst>
        <pc:docMk/>
      </pc:docMkLst>
      <pc:sldChg chg="addSp delSp modSp">
        <pc:chgData name="Jim Smith" userId="3c4732cc-9d3c-49d9-9b8b-9801734508af" providerId="ADAL" clId="{F711DD1E-67AE-D342-B3FD-8F40D8C0F802}" dt="2019-08-24T08:37:12.185" v="18" actId="478"/>
        <pc:sldMkLst>
          <pc:docMk/>
          <pc:sldMk cId="2965638498" sldId="280"/>
        </pc:sldMkLst>
        <pc:spChg chg="add mod">
          <ac:chgData name="Jim Smith" userId="3c4732cc-9d3c-49d9-9b8b-9801734508af" providerId="ADAL" clId="{F711DD1E-67AE-D342-B3FD-8F40D8C0F802}" dt="2019-08-24T08:37:04.504" v="17" actId="255"/>
          <ac:spMkLst>
            <pc:docMk/>
            <pc:sldMk cId="2965638498" sldId="280"/>
            <ac:spMk id="2" creationId="{A4D8E75D-C1C8-AE4C-A9E3-05D57E136C39}"/>
          </ac:spMkLst>
        </pc:spChg>
        <pc:spChg chg="add">
          <ac:chgData name="Jim Smith" userId="3c4732cc-9d3c-49d9-9b8b-9801734508af" providerId="ADAL" clId="{F711DD1E-67AE-D342-B3FD-8F40D8C0F802}" dt="2019-08-24T08:34:34.982" v="1"/>
          <ac:spMkLst>
            <pc:docMk/>
            <pc:sldMk cId="2965638498" sldId="280"/>
            <ac:spMk id="6" creationId="{31B5C5E7-DA10-3A4D-9B58-C13721C2DE44}"/>
          </ac:spMkLst>
        </pc:spChg>
        <pc:spChg chg="add">
          <ac:chgData name="Jim Smith" userId="3c4732cc-9d3c-49d9-9b8b-9801734508af" providerId="ADAL" clId="{F711DD1E-67AE-D342-B3FD-8F40D8C0F802}" dt="2019-08-24T08:34:34.982" v="1"/>
          <ac:spMkLst>
            <pc:docMk/>
            <pc:sldMk cId="2965638498" sldId="280"/>
            <ac:spMk id="21" creationId="{07432080-17B8-A04A-9C3F-61A4292993C4}"/>
          </ac:spMkLst>
        </pc:spChg>
        <pc:spChg chg="add">
          <ac:chgData name="Jim Smith" userId="3c4732cc-9d3c-49d9-9b8b-9801734508af" providerId="ADAL" clId="{F711DD1E-67AE-D342-B3FD-8F40D8C0F802}" dt="2019-08-24T08:34:34.982" v="1"/>
          <ac:spMkLst>
            <pc:docMk/>
            <pc:sldMk cId="2965638498" sldId="280"/>
            <ac:spMk id="22" creationId="{1D06DAC3-3D29-6343-8A29-0D0D34EBB59D}"/>
          </ac:spMkLst>
        </pc:spChg>
        <pc:grpChg chg="add">
          <ac:chgData name="Jim Smith" userId="3c4732cc-9d3c-49d9-9b8b-9801734508af" providerId="ADAL" clId="{F711DD1E-67AE-D342-B3FD-8F40D8C0F802}" dt="2019-08-24T08:34:34.982" v="1"/>
          <ac:grpSpMkLst>
            <pc:docMk/>
            <pc:sldMk cId="2965638498" sldId="280"/>
            <ac:grpSpMk id="7" creationId="{535B7EB1-7B0F-DD47-B957-8273B2DA6951}"/>
          </ac:grpSpMkLst>
        </pc:grpChg>
        <pc:grpChg chg="add">
          <ac:chgData name="Jim Smith" userId="3c4732cc-9d3c-49d9-9b8b-9801734508af" providerId="ADAL" clId="{F711DD1E-67AE-D342-B3FD-8F40D8C0F802}" dt="2019-08-24T08:34:34.982" v="1"/>
          <ac:grpSpMkLst>
            <pc:docMk/>
            <pc:sldMk cId="2965638498" sldId="280"/>
            <ac:grpSpMk id="24" creationId="{E1E8C059-0E39-9745-8C25-970C97B63B88}"/>
          </ac:grpSpMkLst>
        </pc:grpChg>
        <pc:picChg chg="del">
          <ac:chgData name="Jim Smith" userId="3c4732cc-9d3c-49d9-9b8b-9801734508af" providerId="ADAL" clId="{F711DD1E-67AE-D342-B3FD-8F40D8C0F802}" dt="2019-08-24T08:34:24.332" v="0" actId="478"/>
          <ac:picMkLst>
            <pc:docMk/>
            <pc:sldMk cId="2965638498" sldId="280"/>
            <ac:picMk id="5" creationId="{616A96B2-B707-485C-90E0-A8E1D2501F6C}"/>
          </ac:picMkLst>
        </pc:picChg>
        <pc:picChg chg="add">
          <ac:chgData name="Jim Smith" userId="3c4732cc-9d3c-49d9-9b8b-9801734508af" providerId="ADAL" clId="{F711DD1E-67AE-D342-B3FD-8F40D8C0F802}" dt="2019-08-24T08:34:34.982" v="1"/>
          <ac:picMkLst>
            <pc:docMk/>
            <pc:sldMk cId="2965638498" sldId="280"/>
            <ac:picMk id="23" creationId="{E0C9D71B-DEDB-6640-AE74-AB3D4FE6AC46}"/>
          </ac:picMkLst>
        </pc:picChg>
        <pc:picChg chg="del mod">
          <ac:chgData name="Jim Smith" userId="3c4732cc-9d3c-49d9-9b8b-9801734508af" providerId="ADAL" clId="{F711DD1E-67AE-D342-B3FD-8F40D8C0F802}" dt="2019-08-24T08:37:12.185" v="18" actId="478"/>
          <ac:picMkLst>
            <pc:docMk/>
            <pc:sldMk cId="2965638498" sldId="280"/>
            <ac:picMk id="28" creationId="{67E1F2AE-4C2F-9043-9A8B-D7C2D81AB6A1}"/>
          </ac:picMkLst>
        </pc:picChg>
        <pc:picChg chg="add">
          <ac:chgData name="Jim Smith" userId="3c4732cc-9d3c-49d9-9b8b-9801734508af" providerId="ADAL" clId="{F711DD1E-67AE-D342-B3FD-8F40D8C0F802}" dt="2019-08-24T08:34:34.982" v="1"/>
          <ac:picMkLst>
            <pc:docMk/>
            <pc:sldMk cId="2965638498" sldId="280"/>
            <ac:picMk id="29" creationId="{9B53D70D-3097-0349-A15C-4FDA4743C3E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37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9428" y="2348822"/>
            <a:ext cx="10813143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036458"/>
            <a:ext cx="9144000" cy="555171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6EC4E9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054" y="700314"/>
            <a:ext cx="1903892" cy="252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62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6114" y="365125"/>
            <a:ext cx="9967685" cy="132556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GB" sz="4000" b="0" kern="1200" cap="all" baseline="0" dirty="0">
                <a:solidFill>
                  <a:srgbClr val="002060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6114" y="1825625"/>
            <a:ext cx="9967686" cy="435133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>
              <a:defRPr>
                <a:solidFill>
                  <a:srgbClr val="002060"/>
                </a:solidFill>
                <a:latin typeface="Century Gothic" charset="0"/>
                <a:ea typeface="Century Gothic" charset="0"/>
                <a:cs typeface="Century Gothic" charset="0"/>
              </a:defRPr>
            </a:lvl2pPr>
            <a:lvl3pPr>
              <a:defRPr>
                <a:solidFill>
                  <a:srgbClr val="002060"/>
                </a:solidFill>
                <a:latin typeface="Century Gothic" charset="0"/>
                <a:ea typeface="Century Gothic" charset="0"/>
                <a:cs typeface="Century Gothic" charset="0"/>
              </a:defRPr>
            </a:lvl3pPr>
            <a:lvl4pPr>
              <a:defRPr>
                <a:solidFill>
                  <a:srgbClr val="002060"/>
                </a:solidFill>
                <a:latin typeface="Century Gothic" charset="0"/>
                <a:ea typeface="Century Gothic" charset="0"/>
                <a:cs typeface="Century Gothic" charset="0"/>
              </a:defRPr>
            </a:lvl4pPr>
            <a:lvl5pPr>
              <a:defRPr>
                <a:solidFill>
                  <a:srgbClr val="002060"/>
                </a:solidFill>
                <a:latin typeface="Century Gothic" charset="0"/>
                <a:ea typeface="Century Gothic" charset="0"/>
                <a:cs typeface="Century Gothic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215897" y="580327"/>
            <a:ext cx="0" cy="5655197"/>
          </a:xfrm>
          <a:prstGeom prst="line">
            <a:avLst/>
          </a:prstGeom>
          <a:ln w="6350" cmpd="sng">
            <a:solidFill>
              <a:srgbClr val="6EC4E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76" y="542223"/>
            <a:ext cx="848828" cy="981777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-1"/>
            <a:ext cx="12192000" cy="283919"/>
          </a:xfrm>
          <a:prstGeom prst="rect">
            <a:avLst/>
          </a:prstGeom>
          <a:solidFill>
            <a:srgbClr val="6E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0" y="6473371"/>
            <a:ext cx="12192000" cy="382527"/>
          </a:xfrm>
          <a:prstGeom prst="rect">
            <a:avLst/>
          </a:prstGeom>
          <a:solidFill>
            <a:srgbClr val="0037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8857" y="6516915"/>
            <a:ext cx="12025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Meden School</a:t>
            </a:r>
            <a:r>
              <a:rPr lang="en-US" sz="1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, Burns Lane, </a:t>
            </a:r>
            <a:r>
              <a:rPr lang="en-US" sz="1200" dirty="0" err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Warsop</a:t>
            </a:r>
            <a:r>
              <a:rPr lang="en-US" sz="1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, Mansfield,</a:t>
            </a:r>
            <a:r>
              <a:rPr lang="en-US" sz="1200" baseline="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 Nottingham NG20 0QN				    	                  </a:t>
            </a:r>
            <a:r>
              <a:rPr lang="en-US" sz="1200" b="1" baseline="0" dirty="0" err="1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www.medenschool.co.uk</a:t>
            </a:r>
            <a:endParaRPr lang="en-US" sz="12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743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22436-0219-4527-92B7-0CE3A90D1C14}" type="datetimeFigureOut">
              <a:rPr lang="en-GB" smtClean="0"/>
              <a:t>27/08/2019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E0B04-2A6B-42BE-8936-EDED2002E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32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570E57-A798-0244-848B-EDB87316BC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31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59AA933A-8BFC-754D-AC0A-3FF71B887ABA}"/>
              </a:ext>
            </a:extLst>
          </p:cNvPr>
          <p:cNvSpPr/>
          <p:nvPr/>
        </p:nvSpPr>
        <p:spPr>
          <a:xfrm>
            <a:off x="2382380" y="1178840"/>
            <a:ext cx="5195455" cy="5070764"/>
          </a:xfrm>
          <a:prstGeom prst="ellipse">
            <a:avLst/>
          </a:prstGeom>
          <a:solidFill>
            <a:srgbClr val="555759">
              <a:alpha val="65000"/>
            </a:srgb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57969AF-6518-584F-B17B-960C1DD9B021}"/>
              </a:ext>
            </a:extLst>
          </p:cNvPr>
          <p:cNvSpPr/>
          <p:nvPr/>
        </p:nvSpPr>
        <p:spPr>
          <a:xfrm>
            <a:off x="5222561" y="1178840"/>
            <a:ext cx="5195455" cy="5070764"/>
          </a:xfrm>
          <a:prstGeom prst="ellipse">
            <a:avLst/>
          </a:prstGeom>
          <a:solidFill>
            <a:srgbClr val="6EC4E9">
              <a:alpha val="36000"/>
            </a:srgbClr>
          </a:solidFill>
          <a:ln>
            <a:solidFill>
              <a:srgbClr val="6EC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6CA51D-4CBF-4B4A-BC2F-F82AFAD2B6FB}"/>
              </a:ext>
            </a:extLst>
          </p:cNvPr>
          <p:cNvSpPr txBox="1"/>
          <p:nvPr/>
        </p:nvSpPr>
        <p:spPr>
          <a:xfrm>
            <a:off x="8339834" y="3298724"/>
            <a:ext cx="2078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Educational Research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70C3E3-EDA7-BA4A-81FB-CFA20F458271}"/>
              </a:ext>
            </a:extLst>
          </p:cNvPr>
          <p:cNvSpPr txBox="1"/>
          <p:nvPr/>
        </p:nvSpPr>
        <p:spPr>
          <a:xfrm>
            <a:off x="2562490" y="3297657"/>
            <a:ext cx="2078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Teacher</a:t>
            </a:r>
          </a:p>
          <a:p>
            <a:pPr algn="ctr"/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Autonomy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1DE93A-4C50-3442-8378-0096534449BD}"/>
              </a:ext>
            </a:extLst>
          </p:cNvPr>
          <p:cNvSpPr txBox="1"/>
          <p:nvPr/>
        </p:nvSpPr>
        <p:spPr>
          <a:xfrm>
            <a:off x="5402671" y="3297656"/>
            <a:ext cx="2078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Great Meden Teaching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632C43-5F40-CA4B-8142-94D9250DE363}"/>
              </a:ext>
            </a:extLst>
          </p:cNvPr>
          <p:cNvSpPr txBox="1"/>
          <p:nvPr/>
        </p:nvSpPr>
        <p:spPr>
          <a:xfrm>
            <a:off x="2809461" y="397565"/>
            <a:ext cx="6891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Where the ‘impact’ happens</a:t>
            </a:r>
          </a:p>
        </p:txBody>
      </p:sp>
    </p:spTree>
    <p:extLst>
      <p:ext uri="{BB962C8B-B14F-4D97-AF65-F5344CB8AC3E}">
        <p14:creationId xmlns:p14="http://schemas.microsoft.com/office/powerpoint/2010/main" val="148693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1227FE0-E3E3-1142-BA9B-1A808E0E977A}"/>
              </a:ext>
            </a:extLst>
          </p:cNvPr>
          <p:cNvSpPr/>
          <p:nvPr/>
        </p:nvSpPr>
        <p:spPr>
          <a:xfrm>
            <a:off x="4855313" y="2415586"/>
            <a:ext cx="3226579" cy="3226579"/>
          </a:xfrm>
          <a:prstGeom prst="ellipse">
            <a:avLst/>
          </a:prstGeom>
          <a:solidFill>
            <a:srgbClr val="6EC4E9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4C87BC-32F8-BB49-A817-8FB561AA9079}"/>
              </a:ext>
            </a:extLst>
          </p:cNvPr>
          <p:cNvSpPr txBox="1"/>
          <p:nvPr/>
        </p:nvSpPr>
        <p:spPr>
          <a:xfrm>
            <a:off x="4927657" y="5647198"/>
            <a:ext cx="2995862" cy="707886"/>
          </a:xfrm>
          <a:custGeom>
            <a:avLst/>
            <a:gdLst>
              <a:gd name="connsiteX0" fmla="*/ 0 w 2995862"/>
              <a:gd name="connsiteY0" fmla="*/ 0 h 2862322"/>
              <a:gd name="connsiteX1" fmla="*/ 2995862 w 2995862"/>
              <a:gd name="connsiteY1" fmla="*/ 0 h 2862322"/>
              <a:gd name="connsiteX2" fmla="*/ 2995862 w 2995862"/>
              <a:gd name="connsiteY2" fmla="*/ 2862322 h 2862322"/>
              <a:gd name="connsiteX3" fmla="*/ 0 w 2995862"/>
              <a:gd name="connsiteY3" fmla="*/ 2862322 h 2862322"/>
              <a:gd name="connsiteX4" fmla="*/ 0 w 2995862"/>
              <a:gd name="connsiteY4" fmla="*/ 0 h 2862322"/>
              <a:gd name="connsiteX0" fmla="*/ 0 w 2995862"/>
              <a:gd name="connsiteY0" fmla="*/ 0 h 2862322"/>
              <a:gd name="connsiteX1" fmla="*/ 2995862 w 2995862"/>
              <a:gd name="connsiteY1" fmla="*/ 0 h 2862322"/>
              <a:gd name="connsiteX2" fmla="*/ 2574757 w 2995862"/>
              <a:gd name="connsiteY2" fmla="*/ 2489343 h 2862322"/>
              <a:gd name="connsiteX3" fmla="*/ 0 w 2995862"/>
              <a:gd name="connsiteY3" fmla="*/ 2862322 h 2862322"/>
              <a:gd name="connsiteX4" fmla="*/ 0 w 2995862"/>
              <a:gd name="connsiteY4" fmla="*/ 0 h 2862322"/>
              <a:gd name="connsiteX0" fmla="*/ 0 w 2995862"/>
              <a:gd name="connsiteY0" fmla="*/ 0 h 2489343"/>
              <a:gd name="connsiteX1" fmla="*/ 2995862 w 2995862"/>
              <a:gd name="connsiteY1" fmla="*/ 0 h 2489343"/>
              <a:gd name="connsiteX2" fmla="*/ 2574757 w 2995862"/>
              <a:gd name="connsiteY2" fmla="*/ 2489343 h 2489343"/>
              <a:gd name="connsiteX3" fmla="*/ 96252 w 2995862"/>
              <a:gd name="connsiteY3" fmla="*/ 2465280 h 2489343"/>
              <a:gd name="connsiteX4" fmla="*/ 0 w 2995862"/>
              <a:gd name="connsiteY4" fmla="*/ 0 h 2489343"/>
              <a:gd name="connsiteX0" fmla="*/ 0 w 2995862"/>
              <a:gd name="connsiteY0" fmla="*/ 0 h 2676607"/>
              <a:gd name="connsiteX1" fmla="*/ 2995862 w 2995862"/>
              <a:gd name="connsiteY1" fmla="*/ 0 h 2676607"/>
              <a:gd name="connsiteX2" fmla="*/ 2574757 w 2995862"/>
              <a:gd name="connsiteY2" fmla="*/ 2489343 h 2676607"/>
              <a:gd name="connsiteX3" fmla="*/ 96252 w 2995862"/>
              <a:gd name="connsiteY3" fmla="*/ 2465280 h 2676607"/>
              <a:gd name="connsiteX4" fmla="*/ 0 w 2995862"/>
              <a:gd name="connsiteY4" fmla="*/ 0 h 2676607"/>
              <a:gd name="connsiteX0" fmla="*/ 0 w 2995862"/>
              <a:gd name="connsiteY0" fmla="*/ 0 h 2992037"/>
              <a:gd name="connsiteX1" fmla="*/ 2995862 w 2995862"/>
              <a:gd name="connsiteY1" fmla="*/ 0 h 2992037"/>
              <a:gd name="connsiteX2" fmla="*/ 2574757 w 2995862"/>
              <a:gd name="connsiteY2" fmla="*/ 2489343 h 2992037"/>
              <a:gd name="connsiteX3" fmla="*/ 96252 w 2995862"/>
              <a:gd name="connsiteY3" fmla="*/ 2465280 h 2992037"/>
              <a:gd name="connsiteX4" fmla="*/ 0 w 2995862"/>
              <a:gd name="connsiteY4" fmla="*/ 0 h 2992037"/>
              <a:gd name="connsiteX0" fmla="*/ 0 w 2995862"/>
              <a:gd name="connsiteY0" fmla="*/ 0 h 3011785"/>
              <a:gd name="connsiteX1" fmla="*/ 2995862 w 2995862"/>
              <a:gd name="connsiteY1" fmla="*/ 0 h 3011785"/>
              <a:gd name="connsiteX2" fmla="*/ 2562726 w 2995862"/>
              <a:gd name="connsiteY2" fmla="*/ 2561533 h 3011785"/>
              <a:gd name="connsiteX3" fmla="*/ 96252 w 2995862"/>
              <a:gd name="connsiteY3" fmla="*/ 2465280 h 3011785"/>
              <a:gd name="connsiteX4" fmla="*/ 0 w 2995862"/>
              <a:gd name="connsiteY4" fmla="*/ 0 h 3011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5862" h="3011785">
                <a:moveTo>
                  <a:pt x="0" y="0"/>
                </a:moveTo>
                <a:lnTo>
                  <a:pt x="2995862" y="0"/>
                </a:lnTo>
                <a:lnTo>
                  <a:pt x="2562726" y="2561533"/>
                </a:lnTo>
                <a:cubicBezTo>
                  <a:pt x="1736558" y="2553512"/>
                  <a:pt x="1608220" y="3640364"/>
                  <a:pt x="96252" y="2465280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Arial" charset="0"/>
                <a:ea typeface="Arial" charset="0"/>
                <a:cs typeface="Arial" charset="0"/>
              </a:rPr>
              <a:t>Challenge</a:t>
            </a:r>
            <a:endParaRPr lang="en-US" sz="4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3A05A-5872-0447-A75E-73FF7223412E}"/>
              </a:ext>
            </a:extLst>
          </p:cNvPr>
          <p:cNvSpPr txBox="1"/>
          <p:nvPr/>
        </p:nvSpPr>
        <p:spPr>
          <a:xfrm>
            <a:off x="4828798" y="3428710"/>
            <a:ext cx="3279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Arial" charset="0"/>
                <a:ea typeface="Arial" charset="0"/>
                <a:cs typeface="Arial" charset="0"/>
              </a:rPr>
              <a:t>Learning Principles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E89A14-C751-5D49-BFD9-D978D77B7F68}"/>
              </a:ext>
            </a:extLst>
          </p:cNvPr>
          <p:cNvSpPr txBox="1"/>
          <p:nvPr/>
        </p:nvSpPr>
        <p:spPr>
          <a:xfrm>
            <a:off x="1946798" y="4782867"/>
            <a:ext cx="2812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Modelling</a:t>
            </a:r>
            <a:r>
              <a:rPr lang="en-US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B748D-93E7-0B42-8A4B-8BC1506628F2}"/>
              </a:ext>
            </a:extLst>
          </p:cNvPr>
          <p:cNvSpPr txBox="1"/>
          <p:nvPr/>
        </p:nvSpPr>
        <p:spPr>
          <a:xfrm>
            <a:off x="1787763" y="3105736"/>
            <a:ext cx="2812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Feedback</a:t>
            </a:r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1408DE-AFF8-D24B-BFF4-9AA3DF43AFE2}"/>
              </a:ext>
            </a:extLst>
          </p:cNvPr>
          <p:cNvSpPr txBox="1"/>
          <p:nvPr/>
        </p:nvSpPr>
        <p:spPr>
          <a:xfrm>
            <a:off x="8310454" y="3105736"/>
            <a:ext cx="3749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Questioning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7FE2C6-F7B6-B14F-97CE-691140EA25D1}"/>
              </a:ext>
            </a:extLst>
          </p:cNvPr>
          <p:cNvSpPr txBox="1"/>
          <p:nvPr/>
        </p:nvSpPr>
        <p:spPr>
          <a:xfrm>
            <a:off x="8442977" y="4782867"/>
            <a:ext cx="3749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Explanation 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9E980F-6FE9-4D4F-B1D2-B691B850F22C}"/>
              </a:ext>
            </a:extLst>
          </p:cNvPr>
          <p:cNvSpPr txBox="1"/>
          <p:nvPr/>
        </p:nvSpPr>
        <p:spPr>
          <a:xfrm>
            <a:off x="1648180" y="258588"/>
            <a:ext cx="95548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Agreeing that the ‘active ingredients’ of teaching with impact are…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D8F4A0-E1D6-DD4A-82C7-369D8622A4E2}"/>
              </a:ext>
            </a:extLst>
          </p:cNvPr>
          <p:cNvSpPr txBox="1"/>
          <p:nvPr/>
        </p:nvSpPr>
        <p:spPr>
          <a:xfrm>
            <a:off x="4540726" y="1634678"/>
            <a:ext cx="3749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" charset="0"/>
                <a:ea typeface="Arial" charset="0"/>
                <a:cs typeface="Arial" charset="0"/>
              </a:rPr>
              <a:t>Practice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7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8E3CA2-56FE-1543-96E5-7933FEA53E62}"/>
              </a:ext>
            </a:extLst>
          </p:cNvPr>
          <p:cNvSpPr/>
          <p:nvPr/>
        </p:nvSpPr>
        <p:spPr>
          <a:xfrm>
            <a:off x="0" y="0"/>
            <a:ext cx="12192000" cy="6844719"/>
          </a:xfrm>
          <a:prstGeom prst="rect">
            <a:avLst/>
          </a:prstGeom>
          <a:solidFill>
            <a:srgbClr val="12C7FF"/>
          </a:solidFill>
          <a:ln>
            <a:solidFill>
              <a:srgbClr val="12C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C71EA0-9D14-C945-9F69-9FACCF432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7641" y1="33415" x2="27641" y2="33415"/>
                        <a14:foregroundMark x1="50088" y1="25854" x2="50088" y2="25854"/>
                        <a14:foregroundMark x1="68134" y1="32764" x2="68134" y2="32764"/>
                        <a14:foregroundMark x1="77377" y1="51626" x2="77377" y2="51626"/>
                        <a14:foregroundMark x1="70863" y1="67724" x2="70863" y2="67724"/>
                        <a14:foregroundMark x1="29137" y1="68618" x2="29137" y2="68618"/>
                        <a14:foregroundMark x1="21919" y1="51626" x2="21919" y2="51626"/>
                        <a14:foregroundMark x1="32482" y1="48780" x2="32482" y2="48780"/>
                        <a14:backgroundMark x1="37324" y1="30081" x2="37324" y2="30081"/>
                        <a14:backgroundMark x1="41461" y1="31382" x2="41461" y2="31382"/>
                        <a14:backgroundMark x1="48856" y1="32764" x2="48856" y2="32764"/>
                        <a14:backgroundMark x1="58539" y1="32033" x2="58539" y2="32033"/>
                        <a14:backgroundMark x1="70599" y1="41626" x2="70599" y2="41626"/>
                        <a14:backgroundMark x1="71831" y1="59187" x2="71831" y2="59187"/>
                        <a14:backgroundMark x1="26937" y1="57886" x2="26937" y2="57886"/>
                        <a14:backgroundMark x1="25704" y1="48780" x2="25704" y2="48780"/>
                        <a14:backgroundMark x1="26496" y1="63008" x2="26496" y2="63008"/>
                        <a14:backgroundMark x1="25528" y1="45854" x2="25528" y2="45854"/>
                        <a14:backgroundMark x1="47711" y1="42764" x2="47711" y2="427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9053" y="0"/>
            <a:ext cx="6321627" cy="684471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DF3CBDC-4EB5-5744-AE14-73B736A6DA97}"/>
              </a:ext>
            </a:extLst>
          </p:cNvPr>
          <p:cNvSpPr/>
          <p:nvPr/>
        </p:nvSpPr>
        <p:spPr>
          <a:xfrm>
            <a:off x="2809460" y="238540"/>
            <a:ext cx="6513443" cy="6440556"/>
          </a:xfrm>
          <a:prstGeom prst="ellipse">
            <a:avLst/>
          </a:prstGeom>
          <a:noFill/>
          <a:ln w="269875">
            <a:solidFill>
              <a:srgbClr val="0037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7DA0E4-5AE9-174D-94CB-CAF24954D43B}"/>
              </a:ext>
            </a:extLst>
          </p:cNvPr>
          <p:cNvSpPr txBox="1"/>
          <p:nvPr/>
        </p:nvSpPr>
        <p:spPr>
          <a:xfrm>
            <a:off x="5095374" y="3181819"/>
            <a:ext cx="1941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Where am I now?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C1F89D-A629-E146-904C-FC4518E600DA}"/>
              </a:ext>
            </a:extLst>
          </p:cNvPr>
          <p:cNvSpPr txBox="1"/>
          <p:nvPr/>
        </p:nvSpPr>
        <p:spPr>
          <a:xfrm>
            <a:off x="4855426" y="4709796"/>
            <a:ext cx="246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Test Zone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D3BFFF-1886-0A45-B4FC-F72ECB717A43}"/>
              </a:ext>
            </a:extLst>
          </p:cNvPr>
          <p:cNvSpPr txBox="1"/>
          <p:nvPr/>
        </p:nvSpPr>
        <p:spPr>
          <a:xfrm>
            <a:off x="4831741" y="5776108"/>
            <a:ext cx="246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New Potential </a:t>
            </a:r>
          </a:p>
        </p:txBody>
      </p:sp>
    </p:spTree>
    <p:extLst>
      <p:ext uri="{BB962C8B-B14F-4D97-AF65-F5344CB8AC3E}">
        <p14:creationId xmlns:p14="http://schemas.microsoft.com/office/powerpoint/2010/main" val="1132281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EEDB3F-366D-4EFC-B4C6-619AE699DF82}"/>
              </a:ext>
            </a:extLst>
          </p:cNvPr>
          <p:cNvSpPr/>
          <p:nvPr/>
        </p:nvSpPr>
        <p:spPr>
          <a:xfrm>
            <a:off x="-3628" y="-3628"/>
            <a:ext cx="12198046" cy="687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B5C5E7-DA10-3A4D-9B58-C13721C2DE44}"/>
              </a:ext>
            </a:extLst>
          </p:cNvPr>
          <p:cNvSpPr/>
          <p:nvPr/>
        </p:nvSpPr>
        <p:spPr>
          <a:xfrm>
            <a:off x="1" y="140916"/>
            <a:ext cx="12192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GB" sz="2800" b="0" i="0" dirty="0">
                <a:solidFill>
                  <a:srgbClr val="002060"/>
                </a:solidFill>
                <a:effectLst/>
              </a:rPr>
              <a:t>Teacher Self-improvement </a:t>
            </a:r>
          </a:p>
          <a:p>
            <a:pPr algn="ctr" fontAlgn="base"/>
            <a:r>
              <a:rPr lang="en-GB" b="0" i="0" dirty="0">
                <a:solidFill>
                  <a:srgbClr val="002060"/>
                </a:solidFill>
                <a:effectLst/>
              </a:rPr>
              <a:t>Improve </a:t>
            </a:r>
            <a:r>
              <a:rPr lang="en-GB" b="1" i="0" dirty="0">
                <a:solidFill>
                  <a:srgbClr val="002060"/>
                </a:solidFill>
                <a:effectLst/>
              </a:rPr>
              <a:t>NOT </a:t>
            </a:r>
            <a:r>
              <a:rPr lang="en-GB" b="0" i="0" dirty="0">
                <a:solidFill>
                  <a:srgbClr val="002060"/>
                </a:solidFill>
                <a:effectLst/>
              </a:rPr>
              <a:t>Prove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35B7EB1-7B0F-DD47-B957-8273B2DA6951}"/>
              </a:ext>
            </a:extLst>
          </p:cNvPr>
          <p:cNvGrpSpPr/>
          <p:nvPr/>
        </p:nvGrpSpPr>
        <p:grpSpPr>
          <a:xfrm>
            <a:off x="2946678" y="1066861"/>
            <a:ext cx="6125482" cy="5245243"/>
            <a:chOff x="4301863" y="1114889"/>
            <a:chExt cx="6125482" cy="524524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B1D1DAB-4AAD-114A-8895-A2B295B44907}"/>
                </a:ext>
              </a:extLst>
            </p:cNvPr>
            <p:cNvSpPr/>
            <p:nvPr/>
          </p:nvSpPr>
          <p:spPr>
            <a:xfrm>
              <a:off x="5729433" y="2137076"/>
              <a:ext cx="3290329" cy="3290329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07CC1C1-7EC2-BB49-9DA6-05CB6B7F7ED1}"/>
                </a:ext>
              </a:extLst>
            </p:cNvPr>
            <p:cNvSpPr/>
            <p:nvPr/>
          </p:nvSpPr>
          <p:spPr>
            <a:xfrm>
              <a:off x="4301863" y="2630193"/>
              <a:ext cx="2160144" cy="2160144"/>
            </a:xfrm>
            <a:prstGeom prst="ellipse">
              <a:avLst/>
            </a:prstGeom>
            <a:solidFill>
              <a:srgbClr val="6EC4E9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33ADF6E-0AB2-CD4A-8DBC-0E89E6BD25D7}"/>
                </a:ext>
              </a:extLst>
            </p:cNvPr>
            <p:cNvSpPr/>
            <p:nvPr/>
          </p:nvSpPr>
          <p:spPr>
            <a:xfrm>
              <a:off x="6260262" y="1114889"/>
              <a:ext cx="2160144" cy="2160144"/>
            </a:xfrm>
            <a:prstGeom prst="ellipse">
              <a:avLst/>
            </a:prstGeom>
            <a:solidFill>
              <a:srgbClr val="6EC4E9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432D5E-40DC-A346-B425-FEE3AC16D121}"/>
                </a:ext>
              </a:extLst>
            </p:cNvPr>
            <p:cNvSpPr txBox="1"/>
            <p:nvPr/>
          </p:nvSpPr>
          <p:spPr>
            <a:xfrm>
              <a:off x="6223608" y="1609997"/>
              <a:ext cx="23332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How effective am         I right now? </a:t>
              </a:r>
              <a:r>
                <a:rPr lang="en-US" b="1" dirty="0">
                  <a:solidFill>
                    <a:srgbClr val="002060"/>
                  </a:solidFill>
                </a:rPr>
                <a:t> 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57C1ABB-EE16-C046-9596-4EE2E4FAA2E4}"/>
                </a:ext>
              </a:extLst>
            </p:cNvPr>
            <p:cNvSpPr/>
            <p:nvPr/>
          </p:nvSpPr>
          <p:spPr>
            <a:xfrm>
              <a:off x="8267201" y="2705974"/>
              <a:ext cx="2160144" cy="2160144"/>
            </a:xfrm>
            <a:prstGeom prst="ellipse">
              <a:avLst/>
            </a:prstGeom>
            <a:solidFill>
              <a:srgbClr val="6EC4E9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03AE368-DA7E-794C-A407-D31B14BD5C94}"/>
                </a:ext>
              </a:extLst>
            </p:cNvPr>
            <p:cNvSpPr/>
            <p:nvPr/>
          </p:nvSpPr>
          <p:spPr>
            <a:xfrm>
              <a:off x="6253218" y="4199988"/>
              <a:ext cx="2160144" cy="2160144"/>
            </a:xfrm>
            <a:prstGeom prst="ellipse">
              <a:avLst/>
            </a:prstGeom>
            <a:solidFill>
              <a:srgbClr val="6EC4E9"/>
            </a:solidFill>
            <a:ln w="762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11FA2D-E3BC-A04B-8D07-4CABFCA1BD30}"/>
                </a:ext>
              </a:extLst>
            </p:cNvPr>
            <p:cNvSpPr txBox="1"/>
            <p:nvPr/>
          </p:nvSpPr>
          <p:spPr>
            <a:xfrm>
              <a:off x="6426330" y="2231801"/>
              <a:ext cx="1828008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Self evaluation 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Student progress info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Trusted feedback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QA feedback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A68481-1798-F14D-9130-E52E23C65B79}"/>
                </a:ext>
              </a:extLst>
            </p:cNvPr>
            <p:cNvSpPr txBox="1"/>
            <p:nvPr/>
          </p:nvSpPr>
          <p:spPr>
            <a:xfrm>
              <a:off x="8413362" y="2924909"/>
              <a:ext cx="18812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What might it look like to be more effective?</a:t>
              </a:r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DC0BF93-6484-DF4C-BDDE-3F320B817A57}"/>
                </a:ext>
              </a:extLst>
            </p:cNvPr>
            <p:cNvSpPr txBox="1"/>
            <p:nvPr/>
          </p:nvSpPr>
          <p:spPr>
            <a:xfrm>
              <a:off x="8254338" y="3801596"/>
              <a:ext cx="2173007" cy="861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Research evidence: CPD &amp; reading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Teaching &amp; Curriculum 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Professional role-models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Assessment Knowledge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Teacher rounds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1A96A6-338B-284D-86E0-B06BF8F9E44C}"/>
                </a:ext>
              </a:extLst>
            </p:cNvPr>
            <p:cNvSpPr txBox="1"/>
            <p:nvPr/>
          </p:nvSpPr>
          <p:spPr>
            <a:xfrm>
              <a:off x="6354336" y="4394749"/>
              <a:ext cx="20307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What possible ways could I improve personally? </a:t>
              </a:r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36B8AC-D5CE-794E-86DE-BAFBEEB73DE8}"/>
                </a:ext>
              </a:extLst>
            </p:cNvPr>
            <p:cNvSpPr txBox="1"/>
            <p:nvPr/>
          </p:nvSpPr>
          <p:spPr>
            <a:xfrm>
              <a:off x="6260262" y="5549051"/>
              <a:ext cx="2124803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Self evaluation 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Trusted feedback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QA feedback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Teacher rounds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8CAFD5-B459-3449-B9BE-F8FA824BE04C}"/>
                </a:ext>
              </a:extLst>
            </p:cNvPr>
            <p:cNvSpPr txBox="1"/>
            <p:nvPr/>
          </p:nvSpPr>
          <p:spPr>
            <a:xfrm>
              <a:off x="4434904" y="3032911"/>
              <a:ext cx="19172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What do I intend to do to improve?</a:t>
              </a:r>
              <a:endParaRPr lang="en-US" b="1" dirty="0">
                <a:solidFill>
                  <a:srgbClr val="00206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9F9330-7767-2445-8F26-DF47CC0CE67F}"/>
                </a:ext>
              </a:extLst>
            </p:cNvPr>
            <p:cNvSpPr txBox="1"/>
            <p:nvPr/>
          </p:nvSpPr>
          <p:spPr>
            <a:xfrm>
              <a:off x="4412774" y="3641555"/>
              <a:ext cx="197977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Knowledge of self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Time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Priorities: Personal &amp; Professional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Goals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Motivation</a:t>
              </a:r>
            </a:p>
            <a:p>
              <a:pPr algn="ctr"/>
              <a:r>
                <a:rPr lang="en-US" sz="1000" dirty="0">
                  <a:solidFill>
                    <a:srgbClr val="002060"/>
                  </a:solidFill>
                </a:rPr>
                <a:t>Support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7432080-17B8-A04A-9C3F-61A4292993C4}"/>
              </a:ext>
            </a:extLst>
          </p:cNvPr>
          <p:cNvSpPr txBox="1"/>
          <p:nvPr/>
        </p:nvSpPr>
        <p:spPr>
          <a:xfrm>
            <a:off x="0" y="5068148"/>
            <a:ext cx="275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Teacher Now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06DAC3-3D29-6343-8A29-0D0D34EBB59D}"/>
              </a:ext>
            </a:extLst>
          </p:cNvPr>
          <p:cNvSpPr txBox="1"/>
          <p:nvPr/>
        </p:nvSpPr>
        <p:spPr>
          <a:xfrm>
            <a:off x="8884292" y="5068148"/>
            <a:ext cx="3307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Future Improved Teacher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0C9D71B-DEDB-6640-AE74-AB3D4FE6AC4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4742" b="89779" l="7614" r="93750">
                        <a14:foregroundMark x1="46705" y1="8219" x2="46705" y2="8219"/>
                        <a14:foregroundMark x1="45227" y1="4742" x2="45227" y2="4742"/>
                        <a14:foregroundMark x1="79773" y1="74816" x2="79773" y2="74816"/>
                        <a14:foregroundMark x1="93750" y1="76396" x2="93750" y2="76396"/>
                        <a14:foregroundMark x1="7614" y1="79663" x2="7614" y2="796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3463" y="2646483"/>
            <a:ext cx="2384560" cy="256882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1E8C059-0E39-9745-8C25-970C97B63B88}"/>
              </a:ext>
            </a:extLst>
          </p:cNvPr>
          <p:cNvGrpSpPr/>
          <p:nvPr/>
        </p:nvGrpSpPr>
        <p:grpSpPr>
          <a:xfrm>
            <a:off x="191377" y="2646483"/>
            <a:ext cx="2384560" cy="2568821"/>
            <a:chOff x="307730" y="1252172"/>
            <a:chExt cx="2384560" cy="256882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99AE28D-BD32-4D46-880E-D3E1ED7B8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742" b="89779" l="7614" r="93750">
                          <a14:foregroundMark x1="46705" y1="8219" x2="46705" y2="8219"/>
                          <a14:foregroundMark x1="45227" y1="4742" x2="45227" y2="4742"/>
                          <a14:foregroundMark x1="79773" y1="74816" x2="79773" y2="74816"/>
                          <a14:foregroundMark x1="93750" y1="76396" x2="93750" y2="76396"/>
                          <a14:foregroundMark x1="7614" y1="79663" x2="7614" y2="7966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7730" y="1252172"/>
              <a:ext cx="2384560" cy="256882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F3B58F8-C219-9D48-AA95-5BD4DB014075}"/>
                </a:ext>
              </a:extLst>
            </p:cNvPr>
            <p:cNvSpPr/>
            <p:nvPr/>
          </p:nvSpPr>
          <p:spPr>
            <a:xfrm>
              <a:off x="1724891" y="3005665"/>
              <a:ext cx="883227" cy="6086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EBEAA2E-D3B5-5F40-8E4F-FBB4899EFB4A}"/>
                </a:ext>
              </a:extLst>
            </p:cNvPr>
            <p:cNvSpPr/>
            <p:nvPr/>
          </p:nvSpPr>
          <p:spPr>
            <a:xfrm>
              <a:off x="2041651" y="2636333"/>
              <a:ext cx="539967" cy="6086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Content Placeholder 5">
            <a:extLst>
              <a:ext uri="{FF2B5EF4-FFF2-40B4-BE49-F238E27FC236}">
                <a16:creationId xmlns:a16="http://schemas.microsoft.com/office/drawing/2014/main" id="{9B53D70D-3097-0349-A15C-4FDA4743C3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883" y="5608826"/>
            <a:ext cx="881775" cy="11713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D8E75D-C1C8-AE4C-A9E3-05D57E136C39}"/>
              </a:ext>
            </a:extLst>
          </p:cNvPr>
          <p:cNvSpPr txBox="1"/>
          <p:nvPr/>
        </p:nvSpPr>
        <p:spPr>
          <a:xfrm rot="20780238">
            <a:off x="1831607" y="3863698"/>
            <a:ext cx="15021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2D6CA4"/>
                </a:solidFill>
                <a:latin typeface="Comic Sans MS" panose="030F09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6563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7579D4CE-556B-A448-ACE6-1C62F45A5F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Content Placeholder 5">
            <a:extLst>
              <a:ext uri="{FF2B5EF4-FFF2-40B4-BE49-F238E27FC236}">
                <a16:creationId xmlns:a16="http://schemas.microsoft.com/office/drawing/2014/main" id="{FE89D308-FCD7-D94A-A249-E8C1BFD4A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39" y="4805654"/>
            <a:ext cx="1492078" cy="198206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F9AC729-CEF7-6A43-A25E-C73F129F6A0C}"/>
              </a:ext>
            </a:extLst>
          </p:cNvPr>
          <p:cNvSpPr txBox="1"/>
          <p:nvPr/>
        </p:nvSpPr>
        <p:spPr>
          <a:xfrm>
            <a:off x="3942927" y="121103"/>
            <a:ext cx="5889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Department Teaching and Learning Communities Process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78EDBE2-97AF-AE4A-AA3B-9047DD7F5941}"/>
              </a:ext>
            </a:extLst>
          </p:cNvPr>
          <p:cNvGrpSpPr/>
          <p:nvPr/>
        </p:nvGrpSpPr>
        <p:grpSpPr>
          <a:xfrm>
            <a:off x="1369458" y="576046"/>
            <a:ext cx="9173700" cy="6057869"/>
            <a:chOff x="152533" y="462305"/>
            <a:chExt cx="9173700" cy="605786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D555522-5852-E640-948C-E7F61EBB69A0}"/>
                </a:ext>
              </a:extLst>
            </p:cNvPr>
            <p:cNvSpPr/>
            <p:nvPr/>
          </p:nvSpPr>
          <p:spPr>
            <a:xfrm rot="5400000">
              <a:off x="2874492" y="2901258"/>
              <a:ext cx="150530" cy="577796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C7FFF59-E2FA-804C-9211-AC177594B1A7}"/>
                </a:ext>
              </a:extLst>
            </p:cNvPr>
            <p:cNvSpPr/>
            <p:nvPr/>
          </p:nvSpPr>
          <p:spPr>
            <a:xfrm>
              <a:off x="4517057" y="1625069"/>
              <a:ext cx="3290329" cy="3290329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7" name="Bent Arrow 46">
              <a:extLst>
                <a:ext uri="{FF2B5EF4-FFF2-40B4-BE49-F238E27FC236}">
                  <a16:creationId xmlns:a16="http://schemas.microsoft.com/office/drawing/2014/main" id="{35481F30-DB6B-3E45-8BE1-82917C348673}"/>
                </a:ext>
              </a:extLst>
            </p:cNvPr>
            <p:cNvSpPr/>
            <p:nvPr/>
          </p:nvSpPr>
          <p:spPr>
            <a:xfrm rot="13852671">
              <a:off x="2247115" y="4193784"/>
              <a:ext cx="2990012" cy="1662767"/>
            </a:xfrm>
            <a:prstGeom prst="bentArrow">
              <a:avLst>
                <a:gd name="adj1" fmla="val 25000"/>
                <a:gd name="adj2" fmla="val 21627"/>
                <a:gd name="adj3" fmla="val 25000"/>
                <a:gd name="adj4" fmla="val 43750"/>
              </a:avLst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B088369-D24F-9B41-B513-3E61258CA456}"/>
                </a:ext>
              </a:extLst>
            </p:cNvPr>
            <p:cNvGrpSpPr/>
            <p:nvPr/>
          </p:nvGrpSpPr>
          <p:grpSpPr>
            <a:xfrm>
              <a:off x="3041939" y="2118186"/>
              <a:ext cx="2333297" cy="2160144"/>
              <a:chOff x="3041939" y="2118186"/>
              <a:chExt cx="2333297" cy="2160144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B836E9B8-9EF7-214A-A580-058844391BFF}"/>
                  </a:ext>
                </a:extLst>
              </p:cNvPr>
              <p:cNvSpPr/>
              <p:nvPr/>
            </p:nvSpPr>
            <p:spPr>
              <a:xfrm>
                <a:off x="3089487" y="2118186"/>
                <a:ext cx="2160144" cy="2160144"/>
              </a:xfrm>
              <a:prstGeom prst="ellipse">
                <a:avLst/>
              </a:prstGeom>
              <a:solidFill>
                <a:srgbClr val="6EC4E9"/>
              </a:solidFill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EF79EABD-2C18-5544-B488-8BB5676493B8}"/>
                  </a:ext>
                </a:extLst>
              </p:cNvPr>
              <p:cNvSpPr txBox="1"/>
              <p:nvPr/>
            </p:nvSpPr>
            <p:spPr>
              <a:xfrm>
                <a:off x="3248511" y="2576625"/>
                <a:ext cx="1828008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</a:rPr>
                  <a:t>Staff discuss their thoughts about the pre-meeting task. Do they agree or disagree with it? How would it impact on teaching and learning at Meden? 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C02CA30-38F4-4046-A2E1-C93FFC5C95C3}"/>
                  </a:ext>
                </a:extLst>
              </p:cNvPr>
              <p:cNvSpPr txBox="1"/>
              <p:nvPr/>
            </p:nvSpPr>
            <p:spPr>
              <a:xfrm>
                <a:off x="3041939" y="2241294"/>
                <a:ext cx="23332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Discussion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2898D844-6F83-0141-AD64-05971DEC61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1775" y="3613631"/>
                <a:ext cx="555568" cy="555568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BADE3AE-EA25-524D-BB14-8CEDDC460ACA}"/>
                </a:ext>
              </a:extLst>
            </p:cNvPr>
            <p:cNvGrpSpPr/>
            <p:nvPr/>
          </p:nvGrpSpPr>
          <p:grpSpPr>
            <a:xfrm>
              <a:off x="4954265" y="602882"/>
              <a:ext cx="2333297" cy="2160144"/>
              <a:chOff x="4914139" y="602882"/>
              <a:chExt cx="2333297" cy="2160144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AC7B7F3-DFBC-CB43-8321-5670BC5531A8}"/>
                  </a:ext>
                </a:extLst>
              </p:cNvPr>
              <p:cNvSpPr/>
              <p:nvPr/>
            </p:nvSpPr>
            <p:spPr>
              <a:xfrm>
                <a:off x="5007760" y="602882"/>
                <a:ext cx="2160144" cy="2160144"/>
              </a:xfrm>
              <a:prstGeom prst="ellipse">
                <a:avLst/>
              </a:prstGeom>
              <a:solidFill>
                <a:srgbClr val="6EC4E9"/>
              </a:solidFill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8E757F1-CC9D-1D4D-A86E-E0B108663292}"/>
                  </a:ext>
                </a:extLst>
              </p:cNvPr>
              <p:cNvSpPr txBox="1"/>
              <p:nvPr/>
            </p:nvSpPr>
            <p:spPr>
              <a:xfrm>
                <a:off x="5166784" y="1268201"/>
                <a:ext cx="1828008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</a:rPr>
                  <a:t>Review actions and outcomes of QA/teacher rounds from the last DTLC. 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30127FB-C3EA-5E4E-B2DF-8FB3A9DAF3D4}"/>
                  </a:ext>
                </a:extLst>
              </p:cNvPr>
              <p:cNvSpPr txBox="1"/>
              <p:nvPr/>
            </p:nvSpPr>
            <p:spPr>
              <a:xfrm>
                <a:off x="4914139" y="643506"/>
                <a:ext cx="23332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Review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CC47C884-6B95-0143-A5BB-04A8CE130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6175" y="2047316"/>
                <a:ext cx="621370" cy="621370"/>
              </a:xfrm>
              <a:prstGeom prst="rect">
                <a:avLst/>
              </a:prstGeom>
            </p:spPr>
          </p:pic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171D99B-F278-214F-B865-BDFC9D42AF94}"/>
                </a:ext>
              </a:extLst>
            </p:cNvPr>
            <p:cNvGrpSpPr/>
            <p:nvPr/>
          </p:nvGrpSpPr>
          <p:grpSpPr>
            <a:xfrm>
              <a:off x="6992936" y="2193967"/>
              <a:ext cx="2333297" cy="2160144"/>
              <a:chOff x="7004089" y="2118186"/>
              <a:chExt cx="2333297" cy="2160144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4CE6F331-098B-E14C-BE43-5E3EE721F3AB}"/>
                  </a:ext>
                </a:extLst>
              </p:cNvPr>
              <p:cNvSpPr/>
              <p:nvPr/>
            </p:nvSpPr>
            <p:spPr>
              <a:xfrm>
                <a:off x="7065978" y="2118186"/>
                <a:ext cx="2160144" cy="2160144"/>
              </a:xfrm>
              <a:prstGeom prst="ellipse">
                <a:avLst/>
              </a:prstGeom>
              <a:solidFill>
                <a:srgbClr val="6EC4E9"/>
              </a:solidFill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0E51D6A-3EFB-A940-9F3A-BFE46D2D6205}"/>
                  </a:ext>
                </a:extLst>
              </p:cNvPr>
              <p:cNvSpPr txBox="1"/>
              <p:nvPr/>
            </p:nvSpPr>
            <p:spPr>
              <a:xfrm>
                <a:off x="7158550" y="2636489"/>
                <a:ext cx="1929543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002060"/>
                    </a:solidFill>
                  </a:rPr>
                  <a:t>HOD/Team member focuses on the work they have done which is based on the departmental/individual profile from the T&amp;L portal and informally presents it to the departmental team. 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C9967A6-AF4D-1B4E-B132-8CD99963ADE5}"/>
                  </a:ext>
                </a:extLst>
              </p:cNvPr>
              <p:cNvSpPr txBox="1"/>
              <p:nvPr/>
            </p:nvSpPr>
            <p:spPr>
              <a:xfrm>
                <a:off x="7004089" y="2261495"/>
                <a:ext cx="23332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Spotlight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61E570F7-8AA5-9E44-8EA8-4ED14C2FA9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7704" y="3571144"/>
                <a:ext cx="622601" cy="622601"/>
              </a:xfrm>
              <a:prstGeom prst="rect">
                <a:avLst/>
              </a:prstGeom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C856C2B-4F82-5E41-BFD0-085A8864DED9}"/>
                </a:ext>
              </a:extLst>
            </p:cNvPr>
            <p:cNvGrpSpPr/>
            <p:nvPr/>
          </p:nvGrpSpPr>
          <p:grpSpPr>
            <a:xfrm>
              <a:off x="4947221" y="3687981"/>
              <a:ext cx="2333297" cy="2160144"/>
              <a:chOff x="4947221" y="3687981"/>
              <a:chExt cx="2333297" cy="2160144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E2728AED-086A-EC40-B9C2-BCDF753E2D24}"/>
                  </a:ext>
                </a:extLst>
              </p:cNvPr>
              <p:cNvSpPr/>
              <p:nvPr/>
            </p:nvSpPr>
            <p:spPr>
              <a:xfrm>
                <a:off x="5040842" y="3687981"/>
                <a:ext cx="2160144" cy="2160144"/>
              </a:xfrm>
              <a:prstGeom prst="ellipse">
                <a:avLst/>
              </a:prstGeom>
              <a:solidFill>
                <a:srgbClr val="6EC4E9"/>
              </a:solidFill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BFCA73A-82F3-B342-A116-12E1AA42AC49}"/>
                  </a:ext>
                </a:extLst>
              </p:cNvPr>
              <p:cNvSpPr txBox="1"/>
              <p:nvPr/>
            </p:nvSpPr>
            <p:spPr>
              <a:xfrm>
                <a:off x="5124969" y="4107372"/>
                <a:ext cx="2001120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</a:rPr>
                  <a:t>The departmental team agrees actions and CPD to work on from now until the next DTLC. DTLC meeting action notes to be circulated by HOD 24hrs after the meeting.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DFFDAC5-2DBF-0248-8421-C6BAAC3E10C7}"/>
                  </a:ext>
                </a:extLst>
              </p:cNvPr>
              <p:cNvSpPr txBox="1"/>
              <p:nvPr/>
            </p:nvSpPr>
            <p:spPr>
              <a:xfrm>
                <a:off x="4947221" y="3789381"/>
                <a:ext cx="23332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Actions 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C0069CEE-9C4A-E94C-ACA0-8009292D4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16175" y="5101243"/>
                <a:ext cx="620594" cy="620594"/>
              </a:xfrm>
              <a:prstGeom prst="rect">
                <a:avLst/>
              </a:prstGeom>
            </p:spPr>
          </p:pic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44954CD-AC59-0549-9FED-F90F5DFA9DE8}"/>
                </a:ext>
              </a:extLst>
            </p:cNvPr>
            <p:cNvSpPr/>
            <p:nvPr/>
          </p:nvSpPr>
          <p:spPr>
            <a:xfrm>
              <a:off x="1594509" y="1796529"/>
              <a:ext cx="150530" cy="577796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836A572-4BF5-E34F-95F8-DE37E5C787BF}"/>
                </a:ext>
              </a:extLst>
            </p:cNvPr>
            <p:cNvGrpSpPr/>
            <p:nvPr/>
          </p:nvGrpSpPr>
          <p:grpSpPr>
            <a:xfrm>
              <a:off x="975755" y="462305"/>
              <a:ext cx="1406028" cy="1406028"/>
              <a:chOff x="9124881" y="348640"/>
              <a:chExt cx="1406028" cy="1406028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83431165-0371-C84B-8E59-3A907E50B518}"/>
                  </a:ext>
                </a:extLst>
              </p:cNvPr>
              <p:cNvSpPr/>
              <p:nvPr/>
            </p:nvSpPr>
            <p:spPr>
              <a:xfrm>
                <a:off x="9124881" y="348640"/>
                <a:ext cx="1406028" cy="1406028"/>
              </a:xfrm>
              <a:prstGeom prst="ellipse">
                <a:avLst/>
              </a:prstGeom>
              <a:solidFill>
                <a:srgbClr val="6EC4E9"/>
              </a:solidFill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31E57E7-7139-0044-AE4E-CC0D0C11BBF1}"/>
                  </a:ext>
                </a:extLst>
              </p:cNvPr>
              <p:cNvSpPr txBox="1"/>
              <p:nvPr/>
            </p:nvSpPr>
            <p:spPr>
              <a:xfrm>
                <a:off x="9209111" y="569676"/>
                <a:ext cx="1228232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60" dirty="0">
                    <a:solidFill>
                      <a:srgbClr val="002060"/>
                    </a:solidFill>
                  </a:rPr>
                  <a:t>HOD will email out agenda </a:t>
                </a:r>
              </a:p>
              <a:p>
                <a:pPr algn="ctr"/>
                <a:r>
                  <a:rPr lang="en-US" sz="960" dirty="0">
                    <a:solidFill>
                      <a:srgbClr val="002060"/>
                    </a:solidFill>
                  </a:rPr>
                  <a:t>&amp; </a:t>
                </a:r>
              </a:p>
              <a:p>
                <a:pPr algn="ctr"/>
                <a:r>
                  <a:rPr lang="en-US" sz="960" dirty="0">
                    <a:solidFill>
                      <a:srgbClr val="002060"/>
                    </a:solidFill>
                  </a:rPr>
                  <a:t>Staff to bring a printout of their T&amp;L Profile to DTLC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57F61BC-1655-AE4A-A46D-A04C45E1F6B5}"/>
                </a:ext>
              </a:extLst>
            </p:cNvPr>
            <p:cNvGrpSpPr/>
            <p:nvPr/>
          </p:nvGrpSpPr>
          <p:grpSpPr>
            <a:xfrm>
              <a:off x="152533" y="2129672"/>
              <a:ext cx="2696782" cy="2241917"/>
              <a:chOff x="201815" y="2238371"/>
              <a:chExt cx="2696782" cy="2241917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CA4A8C77-3220-DC48-9281-53AD105A3DBC}"/>
                  </a:ext>
                </a:extLst>
              </p:cNvPr>
              <p:cNvSpPr/>
              <p:nvPr/>
            </p:nvSpPr>
            <p:spPr>
              <a:xfrm>
                <a:off x="598098" y="2238371"/>
                <a:ext cx="2241917" cy="2241917"/>
              </a:xfrm>
              <a:prstGeom prst="ellipse">
                <a:avLst/>
              </a:prstGeom>
              <a:solidFill>
                <a:srgbClr val="6EC4E9"/>
              </a:solidFill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68E397D-E679-D846-8F48-82B52BF60E0E}"/>
                  </a:ext>
                </a:extLst>
              </p:cNvPr>
              <p:cNvSpPr txBox="1"/>
              <p:nvPr/>
            </p:nvSpPr>
            <p:spPr>
              <a:xfrm>
                <a:off x="773559" y="2711758"/>
                <a:ext cx="1908984" cy="143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rgbClr val="002060"/>
                    </a:solidFill>
                  </a:rPr>
                  <a:t>1 week before the DTLC a                            pre-meeting task will be emailed out to all teaching staff</a:t>
                </a:r>
                <a:r>
                  <a:rPr lang="en-US" sz="1000" b="1" dirty="0">
                    <a:solidFill>
                      <a:srgbClr val="002060"/>
                    </a:solidFill>
                  </a:rPr>
                  <a:t>. </a:t>
                </a:r>
                <a:endParaRPr lang="en-US" sz="1000" dirty="0">
                  <a:solidFill>
                    <a:srgbClr val="002060"/>
                  </a:solidFill>
                </a:endParaRPr>
              </a:p>
              <a:p>
                <a:pPr algn="ctr"/>
                <a:r>
                  <a:rPr lang="en-US" sz="950" dirty="0">
                    <a:solidFill>
                      <a:schemeClr val="bg1"/>
                    </a:solidFill>
                  </a:rPr>
                  <a:t>This task will take no more than 10 minutes and will involve reading an extract from Rosenshine's Principles in Action Book or a blog post. This will be discussed at the start of each DTLC.</a:t>
                </a:r>
              </a:p>
            </p:txBody>
          </p:sp>
          <p:pic>
            <p:nvPicPr>
              <p:cNvPr id="57" name="Picture 2" descr="Image result for principles of instruction book">
                <a:extLst>
                  <a:ext uri="{FF2B5EF4-FFF2-40B4-BE49-F238E27FC236}">
                    <a16:creationId xmlns:a16="http://schemas.microsoft.com/office/drawing/2014/main" id="{468A625E-0422-6B40-9A56-C55C85773D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555362">
                <a:off x="201815" y="3028575"/>
                <a:ext cx="492084" cy="7007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B9BDFC9A-4DA0-3C4F-A254-B1CFEDC77F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49646">
                <a:off x="314772" y="2654525"/>
                <a:ext cx="464838" cy="463930"/>
              </a:xfrm>
              <a:prstGeom prst="rect">
                <a:avLst/>
              </a:prstGeom>
            </p:spPr>
          </p:pic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B67B0F0-63AD-9A49-BE62-FD2A24824DA5}"/>
                  </a:ext>
                </a:extLst>
              </p:cNvPr>
              <p:cNvSpPr txBox="1"/>
              <p:nvPr/>
            </p:nvSpPr>
            <p:spPr>
              <a:xfrm>
                <a:off x="565300" y="2374325"/>
                <a:ext cx="23332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bg1"/>
                    </a:solidFill>
                  </a:rPr>
                  <a:t>Pre-Meeting</a:t>
                </a:r>
                <a:r>
                  <a:rPr lang="en-US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p:grp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9170418D-921D-E547-A040-24169144A923}"/>
              </a:ext>
            </a:extLst>
          </p:cNvPr>
          <p:cNvSpPr txBox="1"/>
          <p:nvPr/>
        </p:nvSpPr>
        <p:spPr>
          <a:xfrm>
            <a:off x="8615770" y="6488668"/>
            <a:ext cx="208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Improve NOT Prove </a:t>
            </a:r>
          </a:p>
        </p:txBody>
      </p:sp>
    </p:spTree>
    <p:extLst>
      <p:ext uri="{BB962C8B-B14F-4D97-AF65-F5344CB8AC3E}">
        <p14:creationId xmlns:p14="http://schemas.microsoft.com/office/powerpoint/2010/main" val="421234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79E7-360D-D944-A5DC-85D333419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114" y="231013"/>
            <a:ext cx="9967685" cy="1325563"/>
          </a:xfrm>
        </p:spPr>
        <p:txBody>
          <a:bodyPr/>
          <a:lstStyle/>
          <a:p>
            <a:r>
              <a:rPr lang="en-US" cap="none" dirty="0">
                <a:latin typeface="+mn-lt"/>
              </a:rPr>
              <a:t>Teacher Rounds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18574-FCCF-9840-99F7-36D3DC50D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114" y="893794"/>
            <a:ext cx="9967686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endParaRPr lang="en-US" sz="1400" dirty="0"/>
          </a:p>
          <a:p>
            <a:pPr>
              <a:lnSpc>
                <a:spcPct val="120000"/>
              </a:lnSpc>
            </a:pPr>
            <a:r>
              <a:rPr lang="en-US" sz="1600" dirty="0"/>
              <a:t>Teacher Rounds occurs in the classroom, in real-time.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it is about learning in and from practice. It is not a process of evaluation. No judgments are made – ever!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involves everybody in the Rounds group (department) taking a turn to be the host teacher.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involves the Round teacher identifying the ‘learning principle’ for the Round observation.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involves a discussion in the DTLC about the progress from last meeting and what lessons the member of staff wants the rest of the team to come and observe. 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is a collaborative process. It’s a way to bring extra eyes and ears to the task of learning what students are thinking and doing and what is engaging them and to what the resulting impact is.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involves a minimum of three and up to seven teachers. This ensures that a range of experiences and multiple perspectives are brought to the process.</a:t>
            </a:r>
          </a:p>
          <a:p>
            <a:pPr>
              <a:lnSpc>
                <a:spcPct val="120000"/>
              </a:lnSpc>
            </a:pPr>
            <a:r>
              <a:rPr lang="en-US" sz="1600" b="1" dirty="0"/>
              <a:t>entails intentional reflection, observation, inquiry and collaboration. Every member of the Round group are reflective partners and take-away something from the lesson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B6781-3123-B04E-A2C1-915489DD251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33888" y="409893"/>
            <a:ext cx="1365504" cy="136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72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4EEB4B-3424-C542-BDC0-90DFA2907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033"/>
            <a:ext cx="12192000" cy="660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34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AD6DAD-6E0D-5640-8EC1-3D7D23B16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62D8EE-14B3-EF47-869A-AAFEE44E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4300">
            <a:off x="3510241" y="902255"/>
            <a:ext cx="3658655" cy="51249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012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B7B31-0E6D-3347-905D-1ACCD097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219541-10F0-2046-A83E-675E654E4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73" y="0"/>
            <a:ext cx="12529373" cy="6858000"/>
          </a:xfrm>
        </p:spPr>
      </p:pic>
    </p:spTree>
    <p:extLst>
      <p:ext uri="{BB962C8B-B14F-4D97-AF65-F5344CB8AC3E}">
        <p14:creationId xmlns:p14="http://schemas.microsoft.com/office/powerpoint/2010/main" val="1098197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D20DD6-AD27-8240-8184-2654AC77B5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15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C0C71-FDAA-564F-B092-C0AD8B0ED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cap="none" dirty="0">
                <a:latin typeface="+mn-lt"/>
              </a:rPr>
              <a:t>Meden’s Focus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512C2-2D4F-C64B-B974-45F0CC89E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879" y="1454564"/>
            <a:ext cx="9967686" cy="4351338"/>
          </a:xfrm>
        </p:spPr>
        <p:txBody>
          <a:bodyPr/>
          <a:lstStyle/>
          <a:p>
            <a:r>
              <a:rPr lang="en-US" dirty="0">
                <a:latin typeface="+mn-lt"/>
              </a:rPr>
              <a:t>Boys</a:t>
            </a:r>
          </a:p>
          <a:p>
            <a:r>
              <a:rPr lang="en-US" dirty="0">
                <a:latin typeface="+mn-lt"/>
              </a:rPr>
              <a:t>High Ability </a:t>
            </a:r>
          </a:p>
          <a:p>
            <a:r>
              <a:rPr lang="en-US" dirty="0">
                <a:latin typeface="+mn-lt"/>
              </a:rPr>
              <a:t>Disadvantaged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41BEE1-B694-834E-BA1E-9F24D5FE01A9}"/>
              </a:ext>
            </a:extLst>
          </p:cNvPr>
          <p:cNvSpPr txBox="1"/>
          <p:nvPr/>
        </p:nvSpPr>
        <p:spPr>
          <a:xfrm>
            <a:off x="1478879" y="3214734"/>
            <a:ext cx="10342060" cy="830997"/>
          </a:xfrm>
          <a:prstGeom prst="rect">
            <a:avLst/>
          </a:prstGeom>
          <a:solidFill>
            <a:srgbClr val="12C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6F3EE"/>
                </a:solidFill>
              </a:rPr>
              <a:t>How does the learning principle(s) you/department are going to develop over the next year support the achievement and learning of Meden’s focus groups?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1E2759-72E0-E24F-AB29-FBDBEDFCF1E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62470" y="4338528"/>
            <a:ext cx="1871870" cy="18718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10489F-CEA8-BF41-BBFC-CC6DF8CCE285}"/>
              </a:ext>
            </a:extLst>
          </p:cNvPr>
          <p:cNvSpPr txBox="1"/>
          <p:nvPr/>
        </p:nvSpPr>
        <p:spPr>
          <a:xfrm>
            <a:off x="4734340" y="4875083"/>
            <a:ext cx="5310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D6CA4"/>
                </a:solidFill>
              </a:rPr>
              <a:t>In your action plans link them to Meden’s focus groups </a:t>
            </a:r>
          </a:p>
        </p:txBody>
      </p:sp>
    </p:spTree>
    <p:extLst>
      <p:ext uri="{BB962C8B-B14F-4D97-AF65-F5344CB8AC3E}">
        <p14:creationId xmlns:p14="http://schemas.microsoft.com/office/powerpoint/2010/main" val="341386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9BE173-3735-0A48-943A-13F508A0C6F3}"/>
              </a:ext>
            </a:extLst>
          </p:cNvPr>
          <p:cNvSpPr txBox="1"/>
          <p:nvPr/>
        </p:nvSpPr>
        <p:spPr>
          <a:xfrm>
            <a:off x="1293412" y="1132399"/>
            <a:ext cx="103327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0" dirty="0">
                <a:solidFill>
                  <a:srgbClr val="0037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Having </a:t>
            </a:r>
          </a:p>
          <a:p>
            <a:pPr algn="ctr"/>
            <a:r>
              <a:rPr lang="en-US" sz="14000" dirty="0">
                <a:solidFill>
                  <a:srgbClr val="0037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723842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B9CCF-CFF4-7A41-8AC6-BEAF1F948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>
                <a:latin typeface="+mn-lt"/>
              </a:rPr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FA281-DECC-1943-BA74-8DDF8A93E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Remember the focus groups when filling in your individual T&amp;L profile and the department action plan</a:t>
            </a:r>
          </a:p>
          <a:p>
            <a:r>
              <a:rPr lang="en-US" dirty="0">
                <a:latin typeface="+mn-lt"/>
              </a:rPr>
              <a:t>Individual T&amp;L profile – by the end of the week</a:t>
            </a:r>
          </a:p>
          <a:p>
            <a:r>
              <a:rPr lang="en-US" dirty="0">
                <a:latin typeface="+mn-lt"/>
              </a:rPr>
              <a:t>Download T&amp;L profile as a PDF an save it</a:t>
            </a:r>
          </a:p>
          <a:p>
            <a:r>
              <a:rPr lang="en-US" dirty="0">
                <a:latin typeface="+mn-lt"/>
              </a:rPr>
              <a:t>Department Action Plan – by the end of the week</a:t>
            </a:r>
          </a:p>
          <a:p>
            <a:r>
              <a:rPr lang="en-US" dirty="0">
                <a:latin typeface="+mn-lt"/>
              </a:rPr>
              <a:t>T&amp;L Pack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76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622</Words>
  <Application>Microsoft Macintosh PowerPoint</Application>
  <PresentationFormat>Widescreen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Teacher Rounds </vt:lpstr>
      <vt:lpstr>PowerPoint Presentation</vt:lpstr>
      <vt:lpstr>PowerPoint Presentation</vt:lpstr>
      <vt:lpstr>PowerPoint Presentation</vt:lpstr>
      <vt:lpstr>PowerPoint Presentation</vt:lpstr>
      <vt:lpstr>Meden’s Focus Groups</vt:lpstr>
      <vt:lpstr>PowerPoint Presentation</vt:lpstr>
      <vt:lpstr>What Next?</vt:lpstr>
    </vt:vector>
  </TitlesOfParts>
  <Manager/>
  <Company>Torch Academy Gateway Trust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TOOT HILL SCHOOL TEACHING AND LEARNING</dc:title>
  <dc:subject/>
  <dc:creator>Christopher Jones</dc:creator>
  <cp:keywords/>
  <dc:description/>
  <cp:lastModifiedBy>Jim Smith</cp:lastModifiedBy>
  <cp:revision>52</cp:revision>
  <dcterms:created xsi:type="dcterms:W3CDTF">2015-05-21T10:14:27Z</dcterms:created>
  <dcterms:modified xsi:type="dcterms:W3CDTF">2019-08-27T20:31:40Z</dcterms:modified>
  <cp:category/>
</cp:coreProperties>
</file>